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960" r:id="rId2"/>
    <p:sldId id="980" r:id="rId3"/>
    <p:sldId id="981" r:id="rId4"/>
    <p:sldId id="976" r:id="rId5"/>
    <p:sldId id="979" r:id="rId6"/>
    <p:sldId id="602" r:id="rId7"/>
    <p:sldId id="608" r:id="rId8"/>
    <p:sldId id="962" r:id="rId9"/>
    <p:sldId id="256" r:id="rId10"/>
    <p:sldId id="257" r:id="rId11"/>
    <p:sldId id="577" r:id="rId12"/>
    <p:sldId id="260" r:id="rId13"/>
    <p:sldId id="259" r:id="rId14"/>
    <p:sldId id="262" r:id="rId15"/>
    <p:sldId id="263" r:id="rId16"/>
    <p:sldId id="590" r:id="rId17"/>
    <p:sldId id="561" r:id="rId18"/>
    <p:sldId id="562" r:id="rId19"/>
    <p:sldId id="594" r:id="rId20"/>
    <p:sldId id="264" r:id="rId21"/>
    <p:sldId id="265" r:id="rId22"/>
    <p:sldId id="569" r:id="rId23"/>
    <p:sldId id="568" r:id="rId24"/>
    <p:sldId id="987" r:id="rId25"/>
    <p:sldId id="586" r:id="rId26"/>
    <p:sldId id="587" r:id="rId27"/>
    <p:sldId id="518" r:id="rId28"/>
    <p:sldId id="267" r:id="rId29"/>
    <p:sldId id="973" r:id="rId30"/>
    <p:sldId id="269" r:id="rId31"/>
    <p:sldId id="271" r:id="rId32"/>
    <p:sldId id="275" r:id="rId33"/>
    <p:sldId id="573" r:id="rId34"/>
    <p:sldId id="276" r:id="rId35"/>
    <p:sldId id="281" r:id="rId36"/>
    <p:sldId id="278" r:id="rId37"/>
    <p:sldId id="280" r:id="rId38"/>
    <p:sldId id="574" r:id="rId39"/>
    <p:sldId id="575" r:id="rId40"/>
    <p:sldId id="282" r:id="rId41"/>
    <p:sldId id="286" r:id="rId42"/>
    <p:sldId id="284" r:id="rId43"/>
    <p:sldId id="604" r:id="rId44"/>
    <p:sldId id="985"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6" d="100"/>
          <a:sy n="106" d="100"/>
        </p:scale>
        <p:origin x="168" y="11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876491191109478E-2"/>
          <c:y val="2.9749830966869506E-2"/>
          <c:w val="0.88021641107570581"/>
          <c:h val="0.85016008901524232"/>
        </c:manualLayout>
      </c:layout>
      <c:scatterChart>
        <c:scatterStyle val="smoothMarker"/>
        <c:varyColors val="0"/>
        <c:ser>
          <c:idx val="0"/>
          <c:order val="0"/>
          <c:tx>
            <c:v>0.3m GMSLR low</c:v>
          </c:tx>
          <c:spPr>
            <a:ln w="6350" cap="rnd">
              <a:solidFill>
                <a:srgbClr val="7030A0"/>
              </a:solidFill>
              <a:prstDash val="sysDash"/>
              <a:round/>
            </a:ln>
            <a:effectLst/>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f>Sheet1!$G$25:$Q$25</c:f>
              <c:numCache>
                <c:formatCode>General</c:formatCode>
                <c:ptCount val="11"/>
                <c:pt idx="0">
                  <c:v>9.2956999999999998E-2</c:v>
                </c:pt>
                <c:pt idx="1">
                  <c:v>0.191382197</c:v>
                </c:pt>
                <c:pt idx="2">
                  <c:v>0.32261579300000004</c:v>
                </c:pt>
                <c:pt idx="3">
                  <c:v>0.48665778800000004</c:v>
                </c:pt>
                <c:pt idx="4">
                  <c:v>0.585082985</c:v>
                </c:pt>
                <c:pt idx="5">
                  <c:v>0.68350818199999996</c:v>
                </c:pt>
                <c:pt idx="6">
                  <c:v>0.78193337900000004</c:v>
                </c:pt>
                <c:pt idx="7">
                  <c:v>0.84755017700000002</c:v>
                </c:pt>
                <c:pt idx="8">
                  <c:v>0.91316697499999999</c:v>
                </c:pt>
                <c:pt idx="9">
                  <c:v>0.97878377299999997</c:v>
                </c:pt>
                <c:pt idx="10">
                  <c:v>1.0115921720000001</c:v>
                </c:pt>
              </c:numCache>
            </c:numRef>
          </c:yVal>
          <c:smooth val="1"/>
          <c:extLst>
            <c:ext xmlns:c16="http://schemas.microsoft.com/office/drawing/2014/chart" uri="{C3380CC4-5D6E-409C-BE32-E72D297353CC}">
              <c16:uniqueId val="{00000000-7CDB-4BC1-A508-48F6B049E9D1}"/>
            </c:ext>
          </c:extLst>
        </c:ser>
        <c:ser>
          <c:idx val="2"/>
          <c:order val="2"/>
          <c:tx>
            <c:v>0.3m GMSLR high</c:v>
          </c:tx>
          <c:spPr>
            <a:ln w="6350">
              <a:solidFill>
                <a:srgbClr val="7030A0"/>
              </a:solidFill>
              <a:prstDash val="sysDash"/>
            </a:ln>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extLst xmlns:c15="http://schemas.microsoft.com/office/drawing/2012/chart"/>
            </c:numRef>
          </c:xVal>
          <c:yVal>
            <c:numRef>
              <c:f>Sheet1!$G$26:$Q$26</c:f>
              <c:numCache>
                <c:formatCode>General</c:formatCode>
                <c:ptCount val="11"/>
                <c:pt idx="0">
                  <c:v>9.2956999999999998E-2</c:v>
                </c:pt>
                <c:pt idx="1">
                  <c:v>0.32261579300000004</c:v>
                </c:pt>
                <c:pt idx="2">
                  <c:v>0.585082985</c:v>
                </c:pt>
                <c:pt idx="3">
                  <c:v>0.78193337900000004</c:v>
                </c:pt>
                <c:pt idx="4">
                  <c:v>1.0444005710000002</c:v>
                </c:pt>
                <c:pt idx="5">
                  <c:v>1.274059364</c:v>
                </c:pt>
                <c:pt idx="6">
                  <c:v>1.5365265560000001</c:v>
                </c:pt>
                <c:pt idx="7">
                  <c:v>1.7661853490000001</c:v>
                </c:pt>
                <c:pt idx="8">
                  <c:v>1.9302273440000002</c:v>
                </c:pt>
                <c:pt idx="9">
                  <c:v>2.1270777380000001</c:v>
                </c:pt>
                <c:pt idx="10">
                  <c:v>2.3239281320000003</c:v>
                </c:pt>
              </c:numCache>
            </c:numRef>
          </c:yVal>
          <c:smooth val="1"/>
          <c:extLst>
            <c:ext xmlns:c16="http://schemas.microsoft.com/office/drawing/2014/chart" uri="{C3380CC4-5D6E-409C-BE32-E72D297353CC}">
              <c16:uniqueId val="{00000001-7CDB-4BC1-A508-48F6B049E9D1}"/>
            </c:ext>
          </c:extLst>
        </c:ser>
        <c:ser>
          <c:idx val="3"/>
          <c:order val="3"/>
          <c:tx>
            <c:v>0.5m GMSLR low</c:v>
          </c:tx>
          <c:spPr>
            <a:ln w="6350" cap="rnd">
              <a:solidFill>
                <a:srgbClr val="002060"/>
              </a:solidFill>
              <a:prstDash val="sysDash"/>
              <a:round/>
            </a:ln>
            <a:effectLst/>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f>Sheet1!$G$28:$Q$28</c:f>
              <c:numCache>
                <c:formatCode>General</c:formatCode>
                <c:ptCount val="11"/>
                <c:pt idx="0">
                  <c:v>9.2956999999999998E-2</c:v>
                </c:pt>
                <c:pt idx="1">
                  <c:v>0.25699899500000001</c:v>
                </c:pt>
                <c:pt idx="2">
                  <c:v>0.38823259100000002</c:v>
                </c:pt>
                <c:pt idx="3">
                  <c:v>0.585082985</c:v>
                </c:pt>
                <c:pt idx="4">
                  <c:v>0.74912497999999994</c:v>
                </c:pt>
                <c:pt idx="5">
                  <c:v>0.94597537399999998</c:v>
                </c:pt>
                <c:pt idx="6">
                  <c:v>1.1100173689999999</c:v>
                </c:pt>
                <c:pt idx="7">
                  <c:v>1.3068677630000001</c:v>
                </c:pt>
                <c:pt idx="8">
                  <c:v>1.4709097580000001</c:v>
                </c:pt>
                <c:pt idx="9">
                  <c:v>1.634951753</c:v>
                </c:pt>
                <c:pt idx="10">
                  <c:v>1.7661853490000001</c:v>
                </c:pt>
              </c:numCache>
            </c:numRef>
          </c:yVal>
          <c:smooth val="1"/>
          <c:extLst>
            <c:ext xmlns:c16="http://schemas.microsoft.com/office/drawing/2014/chart" uri="{C3380CC4-5D6E-409C-BE32-E72D297353CC}">
              <c16:uniqueId val="{00000002-7CDB-4BC1-A508-48F6B049E9D1}"/>
            </c:ext>
          </c:extLst>
        </c:ser>
        <c:ser>
          <c:idx val="5"/>
          <c:order val="5"/>
          <c:tx>
            <c:v>0.5m GMSLR high</c:v>
          </c:tx>
          <c:spPr>
            <a:ln w="6350" cap="rnd">
              <a:solidFill>
                <a:srgbClr val="002060"/>
              </a:solidFill>
              <a:prstDash val="sysDash"/>
              <a:round/>
            </a:ln>
            <a:effectLst/>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f>Sheet1!$G$29:$Q$29</c:f>
              <c:numCache>
                <c:formatCode>General</c:formatCode>
                <c:ptCount val="11"/>
                <c:pt idx="0">
                  <c:v>9.2956999999999998E-2</c:v>
                </c:pt>
                <c:pt idx="1">
                  <c:v>0.35542419200000003</c:v>
                </c:pt>
                <c:pt idx="2">
                  <c:v>0.61789138399999999</c:v>
                </c:pt>
                <c:pt idx="3">
                  <c:v>0.84755017700000002</c:v>
                </c:pt>
                <c:pt idx="4">
                  <c:v>1.1100173689999999</c:v>
                </c:pt>
                <c:pt idx="5">
                  <c:v>1.4052929599999999</c:v>
                </c:pt>
                <c:pt idx="6">
                  <c:v>1.6677601520000001</c:v>
                </c:pt>
                <c:pt idx="7">
                  <c:v>1.8974189450000001</c:v>
                </c:pt>
                <c:pt idx="8">
                  <c:v>2.0942693390000002</c:v>
                </c:pt>
                <c:pt idx="9">
                  <c:v>2.3239281320000003</c:v>
                </c:pt>
                <c:pt idx="10">
                  <c:v>2.5207785260000004</c:v>
                </c:pt>
              </c:numCache>
            </c:numRef>
          </c:yVal>
          <c:smooth val="1"/>
          <c:extLst>
            <c:ext xmlns:c16="http://schemas.microsoft.com/office/drawing/2014/chart" uri="{C3380CC4-5D6E-409C-BE32-E72D297353CC}">
              <c16:uniqueId val="{00000003-7CDB-4BC1-A508-48F6B049E9D1}"/>
            </c:ext>
          </c:extLst>
        </c:ser>
        <c:ser>
          <c:idx val="6"/>
          <c:order val="6"/>
          <c:tx>
            <c:v>1.0m GMSLR low</c:v>
          </c:tx>
          <c:spPr>
            <a:ln w="6350" cap="rnd">
              <a:solidFill>
                <a:schemeClr val="accent6">
                  <a:lumMod val="50000"/>
                </a:schemeClr>
              </a:solidFill>
              <a:prstDash val="sysDash"/>
              <a:round/>
            </a:ln>
            <a:effectLst/>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f>Sheet1!$G$31:$Q$31</c:f>
              <c:numCache>
                <c:formatCode>General</c:formatCode>
                <c:ptCount val="11"/>
                <c:pt idx="0">
                  <c:v>9.2956999999999998E-2</c:v>
                </c:pt>
                <c:pt idx="1">
                  <c:v>0.32261579300000004</c:v>
                </c:pt>
                <c:pt idx="2">
                  <c:v>0.51946618700000002</c:v>
                </c:pt>
                <c:pt idx="3">
                  <c:v>0.81474177800000003</c:v>
                </c:pt>
                <c:pt idx="4">
                  <c:v>1.07720897</c:v>
                </c:pt>
                <c:pt idx="5">
                  <c:v>1.438101359</c:v>
                </c:pt>
                <c:pt idx="6">
                  <c:v>1.8318021470000001</c:v>
                </c:pt>
                <c:pt idx="7">
                  <c:v>2.2583113340000005</c:v>
                </c:pt>
                <c:pt idx="8">
                  <c:v>2.6848205210000002</c:v>
                </c:pt>
                <c:pt idx="9">
                  <c:v>3.1769465060000002</c:v>
                </c:pt>
                <c:pt idx="10">
                  <c:v>3.6362640920000002</c:v>
                </c:pt>
              </c:numCache>
            </c:numRef>
          </c:yVal>
          <c:smooth val="1"/>
          <c:extLst>
            <c:ext xmlns:c16="http://schemas.microsoft.com/office/drawing/2014/chart" uri="{C3380CC4-5D6E-409C-BE32-E72D297353CC}">
              <c16:uniqueId val="{00000004-7CDB-4BC1-A508-48F6B049E9D1}"/>
            </c:ext>
          </c:extLst>
        </c:ser>
        <c:ser>
          <c:idx val="8"/>
          <c:order val="8"/>
          <c:tx>
            <c:v>1.0m GMSLR high</c:v>
          </c:tx>
          <c:spPr>
            <a:ln w="6350" cap="rnd">
              <a:solidFill>
                <a:schemeClr val="accent6">
                  <a:lumMod val="50000"/>
                </a:schemeClr>
              </a:solidFill>
              <a:prstDash val="sysDash"/>
              <a:round/>
            </a:ln>
            <a:effectLst/>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f>Sheet1!$G$32:$Q$32</c:f>
              <c:numCache>
                <c:formatCode>General</c:formatCode>
                <c:ptCount val="11"/>
                <c:pt idx="0">
                  <c:v>9.2956999999999998E-2</c:v>
                </c:pt>
                <c:pt idx="1">
                  <c:v>0.45384938900000005</c:v>
                </c:pt>
                <c:pt idx="2">
                  <c:v>0.78193337900000004</c:v>
                </c:pt>
                <c:pt idx="3">
                  <c:v>1.142825768</c:v>
                </c:pt>
                <c:pt idx="4">
                  <c:v>1.5365265560000001</c:v>
                </c:pt>
                <c:pt idx="5">
                  <c:v>2.028652541</c:v>
                </c:pt>
                <c:pt idx="6">
                  <c:v>2.5535869250000003</c:v>
                </c:pt>
                <c:pt idx="7">
                  <c:v>3.0785213090000005</c:v>
                </c:pt>
                <c:pt idx="8">
                  <c:v>3.6362640920000002</c:v>
                </c:pt>
                <c:pt idx="9">
                  <c:v>4.2924320720000004</c:v>
                </c:pt>
                <c:pt idx="10">
                  <c:v>4.9814084510000001</c:v>
                </c:pt>
              </c:numCache>
            </c:numRef>
          </c:yVal>
          <c:smooth val="1"/>
          <c:extLst>
            <c:ext xmlns:c16="http://schemas.microsoft.com/office/drawing/2014/chart" uri="{C3380CC4-5D6E-409C-BE32-E72D297353CC}">
              <c16:uniqueId val="{00000005-7CDB-4BC1-A508-48F6B049E9D1}"/>
            </c:ext>
          </c:extLst>
        </c:ser>
        <c:ser>
          <c:idx val="9"/>
          <c:order val="9"/>
          <c:tx>
            <c:v>1.5m GMSLR low</c:v>
          </c:tx>
          <c:spPr>
            <a:ln w="6350" cap="rnd">
              <a:solidFill>
                <a:schemeClr val="accent2">
                  <a:lumMod val="50000"/>
                </a:schemeClr>
              </a:solidFill>
              <a:prstDash val="sysDash"/>
              <a:round/>
            </a:ln>
            <a:effectLst/>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f>Sheet1!$G$34:$Q$34</c:f>
              <c:numCache>
                <c:formatCode>General</c:formatCode>
                <c:ptCount val="11"/>
                <c:pt idx="0">
                  <c:v>9.2956999999999998E-2</c:v>
                </c:pt>
                <c:pt idx="1">
                  <c:v>0.32261579300000004</c:v>
                </c:pt>
                <c:pt idx="2">
                  <c:v>0.55227458600000001</c:v>
                </c:pt>
                <c:pt idx="3">
                  <c:v>0.91316697499999999</c:v>
                </c:pt>
                <c:pt idx="4">
                  <c:v>1.3068677630000001</c:v>
                </c:pt>
                <c:pt idx="5">
                  <c:v>1.8318021470000001</c:v>
                </c:pt>
                <c:pt idx="6">
                  <c:v>2.3567365310000001</c:v>
                </c:pt>
                <c:pt idx="7">
                  <c:v>3.0129045110000003</c:v>
                </c:pt>
                <c:pt idx="8">
                  <c:v>3.6690724910000005</c:v>
                </c:pt>
                <c:pt idx="9">
                  <c:v>4.4236656680000008</c:v>
                </c:pt>
                <c:pt idx="10">
                  <c:v>5.2438756430000009</c:v>
                </c:pt>
              </c:numCache>
            </c:numRef>
          </c:yVal>
          <c:smooth val="1"/>
          <c:extLst>
            <c:ext xmlns:c16="http://schemas.microsoft.com/office/drawing/2014/chart" uri="{C3380CC4-5D6E-409C-BE32-E72D297353CC}">
              <c16:uniqueId val="{00000006-7CDB-4BC1-A508-48F6B049E9D1}"/>
            </c:ext>
          </c:extLst>
        </c:ser>
        <c:ser>
          <c:idx val="11"/>
          <c:order val="11"/>
          <c:tx>
            <c:v>1.5m GMSLR high</c:v>
          </c:tx>
          <c:spPr>
            <a:ln w="6350" cap="rnd">
              <a:solidFill>
                <a:schemeClr val="accent2">
                  <a:lumMod val="50000"/>
                </a:schemeClr>
              </a:solidFill>
              <a:prstDash val="sysDash"/>
              <a:round/>
            </a:ln>
            <a:effectLst/>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f>Sheet1!$G$35:$Q$35</c:f>
              <c:numCache>
                <c:formatCode>General</c:formatCode>
                <c:ptCount val="11"/>
                <c:pt idx="0">
                  <c:v>9.2956999999999998E-2</c:v>
                </c:pt>
                <c:pt idx="1">
                  <c:v>0.51946618700000002</c:v>
                </c:pt>
                <c:pt idx="2">
                  <c:v>0.91316697499999999</c:v>
                </c:pt>
                <c:pt idx="3">
                  <c:v>1.4052929599999999</c:v>
                </c:pt>
                <c:pt idx="4">
                  <c:v>1.9630357430000001</c:v>
                </c:pt>
                <c:pt idx="5">
                  <c:v>2.6520121220000004</c:v>
                </c:pt>
                <c:pt idx="6">
                  <c:v>3.4066052990000002</c:v>
                </c:pt>
                <c:pt idx="7">
                  <c:v>4.2924320720000004</c:v>
                </c:pt>
                <c:pt idx="8">
                  <c:v>5.1454504460000008</c:v>
                </c:pt>
                <c:pt idx="9">
                  <c:v>6.2281276130000007</c:v>
                </c:pt>
                <c:pt idx="10">
                  <c:v>7.3764215780000004</c:v>
                </c:pt>
              </c:numCache>
            </c:numRef>
          </c:yVal>
          <c:smooth val="1"/>
          <c:extLst>
            <c:ext xmlns:c16="http://schemas.microsoft.com/office/drawing/2014/chart" uri="{C3380CC4-5D6E-409C-BE32-E72D297353CC}">
              <c16:uniqueId val="{00000007-7CDB-4BC1-A508-48F6B049E9D1}"/>
            </c:ext>
          </c:extLst>
        </c:ser>
        <c:ser>
          <c:idx val="12"/>
          <c:order val="12"/>
          <c:tx>
            <c:v>2.0m GMSLR low</c:v>
          </c:tx>
          <c:spPr>
            <a:ln w="6350" cap="rnd">
              <a:solidFill>
                <a:schemeClr val="accent2"/>
              </a:solidFill>
              <a:prstDash val="sysDash"/>
              <a:round/>
            </a:ln>
            <a:effectLst/>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f>Sheet1!$G$37:$Q$37</c:f>
              <c:numCache>
                <c:formatCode>General</c:formatCode>
                <c:ptCount val="11"/>
                <c:pt idx="0">
                  <c:v>9.2956999999999998E-2</c:v>
                </c:pt>
                <c:pt idx="1">
                  <c:v>0.48665778800000004</c:v>
                </c:pt>
                <c:pt idx="2">
                  <c:v>0.880358576</c:v>
                </c:pt>
                <c:pt idx="3">
                  <c:v>1.438101359</c:v>
                </c:pt>
                <c:pt idx="4">
                  <c:v>2.028652541</c:v>
                </c:pt>
                <c:pt idx="5">
                  <c:v>2.7832457180000003</c:v>
                </c:pt>
                <c:pt idx="6">
                  <c:v>3.5706472940000005</c:v>
                </c:pt>
                <c:pt idx="7">
                  <c:v>4.4892824660000006</c:v>
                </c:pt>
                <c:pt idx="8">
                  <c:v>5.5719596330000005</c:v>
                </c:pt>
                <c:pt idx="9">
                  <c:v>6.8186787950000003</c:v>
                </c:pt>
                <c:pt idx="10">
                  <c:v>8.2622483510000002</c:v>
                </c:pt>
              </c:numCache>
            </c:numRef>
          </c:yVal>
          <c:smooth val="1"/>
          <c:extLst>
            <c:ext xmlns:c16="http://schemas.microsoft.com/office/drawing/2014/chart" uri="{C3380CC4-5D6E-409C-BE32-E72D297353CC}">
              <c16:uniqueId val="{00000008-7CDB-4BC1-A508-48F6B049E9D1}"/>
            </c:ext>
          </c:extLst>
        </c:ser>
        <c:ser>
          <c:idx val="14"/>
          <c:order val="14"/>
          <c:tx>
            <c:v>2.0m GMSLR high</c:v>
          </c:tx>
          <c:spPr>
            <a:ln w="6350" cap="rnd">
              <a:solidFill>
                <a:schemeClr val="accent2"/>
              </a:solidFill>
              <a:prstDash val="sysDash"/>
              <a:round/>
            </a:ln>
            <a:effectLst/>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f>Sheet1!$G$38:$Q$38</c:f>
              <c:numCache>
                <c:formatCode>General</c:formatCode>
                <c:ptCount val="11"/>
                <c:pt idx="0">
                  <c:v>9.2956999999999998E-2</c:v>
                </c:pt>
                <c:pt idx="1">
                  <c:v>0.55227458600000001</c:v>
                </c:pt>
                <c:pt idx="2">
                  <c:v>1.0444005710000002</c:v>
                </c:pt>
                <c:pt idx="3">
                  <c:v>1.634951753</c:v>
                </c:pt>
                <c:pt idx="4">
                  <c:v>2.3567365310000001</c:v>
                </c:pt>
                <c:pt idx="5">
                  <c:v>3.2425633040000004</c:v>
                </c:pt>
                <c:pt idx="6">
                  <c:v>4.2268152740000007</c:v>
                </c:pt>
                <c:pt idx="7">
                  <c:v>5.3423008400000001</c:v>
                </c:pt>
                <c:pt idx="8">
                  <c:v>6.6546368000000005</c:v>
                </c:pt>
                <c:pt idx="9">
                  <c:v>8.0982063560000004</c:v>
                </c:pt>
                <c:pt idx="10">
                  <c:v>9.6730095080000016</c:v>
                </c:pt>
              </c:numCache>
            </c:numRef>
          </c:yVal>
          <c:smooth val="1"/>
          <c:extLst>
            <c:ext xmlns:c16="http://schemas.microsoft.com/office/drawing/2014/chart" uri="{C3380CC4-5D6E-409C-BE32-E72D297353CC}">
              <c16:uniqueId val="{00000009-7CDB-4BC1-A508-48F6B049E9D1}"/>
            </c:ext>
          </c:extLst>
        </c:ser>
        <c:ser>
          <c:idx val="15"/>
          <c:order val="15"/>
          <c:tx>
            <c:v>2.5m GMSLR low</c:v>
          </c:tx>
          <c:spPr>
            <a:ln w="6350" cap="rnd">
              <a:solidFill>
                <a:srgbClr val="C00000"/>
              </a:solidFill>
              <a:prstDash val="sysDash"/>
              <a:round/>
            </a:ln>
            <a:effectLst/>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f>Sheet1!$G$40:$Q$40</c:f>
              <c:numCache>
                <c:formatCode>General</c:formatCode>
                <c:ptCount val="11"/>
                <c:pt idx="0">
                  <c:v>9.2956999999999998E-2</c:v>
                </c:pt>
                <c:pt idx="1">
                  <c:v>0.32261579300000004</c:v>
                </c:pt>
                <c:pt idx="2">
                  <c:v>0.55227458600000001</c:v>
                </c:pt>
                <c:pt idx="3">
                  <c:v>1.0115921720000001</c:v>
                </c:pt>
                <c:pt idx="4">
                  <c:v>1.6021433540000001</c:v>
                </c:pt>
                <c:pt idx="5">
                  <c:v>2.3567365310000001</c:v>
                </c:pt>
                <c:pt idx="6">
                  <c:v>3.3081801020000006</c:v>
                </c:pt>
                <c:pt idx="7">
                  <c:v>4.4236656680000008</c:v>
                </c:pt>
                <c:pt idx="8">
                  <c:v>5.7031932290000009</c:v>
                </c:pt>
                <c:pt idx="9">
                  <c:v>7.1467627850000008</c:v>
                </c:pt>
                <c:pt idx="10">
                  <c:v>8.7215659370000012</c:v>
                </c:pt>
              </c:numCache>
            </c:numRef>
          </c:yVal>
          <c:smooth val="1"/>
          <c:extLst>
            <c:ext xmlns:c16="http://schemas.microsoft.com/office/drawing/2014/chart" uri="{C3380CC4-5D6E-409C-BE32-E72D297353CC}">
              <c16:uniqueId val="{0000000A-7CDB-4BC1-A508-48F6B049E9D1}"/>
            </c:ext>
          </c:extLst>
        </c:ser>
        <c:ser>
          <c:idx val="17"/>
          <c:order val="17"/>
          <c:tx>
            <c:v>2.5m GMSLR high</c:v>
          </c:tx>
          <c:spPr>
            <a:ln w="6350" cap="rnd">
              <a:solidFill>
                <a:srgbClr val="C00000"/>
              </a:solidFill>
              <a:prstDash val="sysDash"/>
              <a:round/>
            </a:ln>
            <a:effectLst/>
          </c:spPr>
          <c:marker>
            <c:symbol val="none"/>
          </c:marker>
          <c:xVal>
            <c:numRef>
              <c:f>Sheet1!$G$21:$Q$21</c:f>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f>Sheet1!$G$41:$Q$41</c:f>
              <c:numCache>
                <c:formatCode>General</c:formatCode>
                <c:ptCount val="11"/>
                <c:pt idx="0">
                  <c:v>9.2956999999999998E-2</c:v>
                </c:pt>
                <c:pt idx="1">
                  <c:v>0.585082985</c:v>
                </c:pt>
                <c:pt idx="2">
                  <c:v>1.0444005710000002</c:v>
                </c:pt>
                <c:pt idx="3">
                  <c:v>1.73337695</c:v>
                </c:pt>
                <c:pt idx="4">
                  <c:v>2.5863953240000002</c:v>
                </c:pt>
                <c:pt idx="5">
                  <c:v>3.6690724910000005</c:v>
                </c:pt>
                <c:pt idx="6">
                  <c:v>4.9157916530000003</c:v>
                </c:pt>
                <c:pt idx="7">
                  <c:v>6.3593612090000002</c:v>
                </c:pt>
                <c:pt idx="8">
                  <c:v>7.9013559620000002</c:v>
                </c:pt>
                <c:pt idx="9">
                  <c:v>9.6402011090000013</c:v>
                </c:pt>
                <c:pt idx="10">
                  <c:v>11.805555443000001</c:v>
                </c:pt>
              </c:numCache>
            </c:numRef>
          </c:yVal>
          <c:smooth val="1"/>
          <c:extLst>
            <c:ext xmlns:c16="http://schemas.microsoft.com/office/drawing/2014/chart" uri="{C3380CC4-5D6E-409C-BE32-E72D297353CC}">
              <c16:uniqueId val="{0000000B-7CDB-4BC1-A508-48F6B049E9D1}"/>
            </c:ext>
          </c:extLst>
        </c:ser>
        <c:ser>
          <c:idx val="18"/>
          <c:order val="18"/>
          <c:tx>
            <c:v>CARSWG Lowest</c:v>
          </c:tx>
          <c:spPr>
            <a:ln w="31750" cap="rnd">
              <a:solidFill>
                <a:schemeClr val="tx1"/>
              </a:solidFill>
              <a:round/>
            </a:ln>
            <a:effectLst/>
          </c:spPr>
          <c:marker>
            <c:symbol val="none"/>
          </c:marker>
          <c:xVal>
            <c:numRef>
              <c:f>Sheet1!$I$50:$I$71</c:f>
              <c:numCache>
                <c:formatCode>General</c:formatCode>
                <c:ptCount val="22"/>
                <c:pt idx="0">
                  <c:v>1995</c:v>
                </c:pt>
                <c:pt idx="1">
                  <c:v>2000</c:v>
                </c:pt>
                <c:pt idx="2">
                  <c:v>2005</c:v>
                </c:pt>
                <c:pt idx="3">
                  <c:v>2010</c:v>
                </c:pt>
                <c:pt idx="4">
                  <c:v>2015</c:v>
                </c:pt>
                <c:pt idx="5">
                  <c:v>2020</c:v>
                </c:pt>
                <c:pt idx="6">
                  <c:v>2025</c:v>
                </c:pt>
                <c:pt idx="7">
                  <c:v>2030</c:v>
                </c:pt>
                <c:pt idx="8">
                  <c:v>2035</c:v>
                </c:pt>
                <c:pt idx="9">
                  <c:v>2040</c:v>
                </c:pt>
                <c:pt idx="10">
                  <c:v>2045</c:v>
                </c:pt>
                <c:pt idx="11">
                  <c:v>2050</c:v>
                </c:pt>
                <c:pt idx="12">
                  <c:v>2055</c:v>
                </c:pt>
                <c:pt idx="13">
                  <c:v>2060</c:v>
                </c:pt>
                <c:pt idx="14">
                  <c:v>2065</c:v>
                </c:pt>
                <c:pt idx="15">
                  <c:v>2070</c:v>
                </c:pt>
                <c:pt idx="16">
                  <c:v>2075</c:v>
                </c:pt>
                <c:pt idx="17">
                  <c:v>2080</c:v>
                </c:pt>
                <c:pt idx="18">
                  <c:v>2085</c:v>
                </c:pt>
                <c:pt idx="19">
                  <c:v>2090</c:v>
                </c:pt>
                <c:pt idx="20">
                  <c:v>2095</c:v>
                </c:pt>
                <c:pt idx="21">
                  <c:v>2100</c:v>
                </c:pt>
              </c:numCache>
            </c:numRef>
          </c:xVal>
          <c:yVal>
            <c:numRef>
              <c:f>Sheet1!$R$50:$R$71</c:f>
              <c:numCache>
                <c:formatCode>General</c:formatCode>
                <c:ptCount val="22"/>
                <c:pt idx="0">
                  <c:v>3.4830165958129634E-2</c:v>
                </c:pt>
                <c:pt idx="1">
                  <c:v>9.3262982186699595E-2</c:v>
                </c:pt>
                <c:pt idx="2">
                  <c:v>0.15217397295487861</c:v>
                </c:pt>
                <c:pt idx="3">
                  <c:v>0.21156313826266668</c:v>
                </c:pt>
                <c:pt idx="4">
                  <c:v>0.27143047811006382</c:v>
                </c:pt>
                <c:pt idx="5">
                  <c:v>0.33177599249707002</c:v>
                </c:pt>
                <c:pt idx="6">
                  <c:v>0.39259968142368523</c:v>
                </c:pt>
                <c:pt idx="7">
                  <c:v>0.45390154488990953</c:v>
                </c:pt>
                <c:pt idx="8">
                  <c:v>0.51568158289574284</c:v>
                </c:pt>
                <c:pt idx="9">
                  <c:v>0.57793979544118523</c:v>
                </c:pt>
                <c:pt idx="10">
                  <c:v>0.64067618252623659</c:v>
                </c:pt>
                <c:pt idx="11">
                  <c:v>0.70389074415089714</c:v>
                </c:pt>
                <c:pt idx="12">
                  <c:v>0.76758348031516666</c:v>
                </c:pt>
                <c:pt idx="13">
                  <c:v>0.83175439101904525</c:v>
                </c:pt>
                <c:pt idx="14">
                  <c:v>0.89640347626253303</c:v>
                </c:pt>
                <c:pt idx="15">
                  <c:v>0.96153073604562977</c:v>
                </c:pt>
                <c:pt idx="16">
                  <c:v>1.0271361703683355</c:v>
                </c:pt>
                <c:pt idx="17">
                  <c:v>1.0932197792306502</c:v>
                </c:pt>
                <c:pt idx="18">
                  <c:v>1.159781562632574</c:v>
                </c:pt>
                <c:pt idx="19">
                  <c:v>1.2268215205741071</c:v>
                </c:pt>
                <c:pt idx="20">
                  <c:v>1.2943396530552491</c:v>
                </c:pt>
                <c:pt idx="21">
                  <c:v>1.3623359600760001</c:v>
                </c:pt>
              </c:numCache>
            </c:numRef>
          </c:yVal>
          <c:smooth val="1"/>
          <c:extLst>
            <c:ext xmlns:c16="http://schemas.microsoft.com/office/drawing/2014/chart" uri="{C3380CC4-5D6E-409C-BE32-E72D297353CC}">
              <c16:uniqueId val="{0000000C-7CDB-4BC1-A508-48F6B049E9D1}"/>
            </c:ext>
          </c:extLst>
        </c:ser>
        <c:ser>
          <c:idx val="19"/>
          <c:order val="19"/>
          <c:tx>
            <c:v>CARSWG Low</c:v>
          </c:tx>
          <c:spPr>
            <a:ln w="31750" cap="rnd">
              <a:solidFill>
                <a:schemeClr val="tx1"/>
              </a:solidFill>
              <a:round/>
            </a:ln>
            <a:effectLst/>
          </c:spPr>
          <c:marker>
            <c:symbol val="none"/>
          </c:marker>
          <c:xVal>
            <c:numRef>
              <c:f>Sheet1!$I$50:$I$71</c:f>
              <c:numCache>
                <c:formatCode>General</c:formatCode>
                <c:ptCount val="22"/>
                <c:pt idx="0">
                  <c:v>1995</c:v>
                </c:pt>
                <c:pt idx="1">
                  <c:v>2000</c:v>
                </c:pt>
                <c:pt idx="2">
                  <c:v>2005</c:v>
                </c:pt>
                <c:pt idx="3">
                  <c:v>2010</c:v>
                </c:pt>
                <c:pt idx="4">
                  <c:v>2015</c:v>
                </c:pt>
                <c:pt idx="5">
                  <c:v>2020</c:v>
                </c:pt>
                <c:pt idx="6">
                  <c:v>2025</c:v>
                </c:pt>
                <c:pt idx="7">
                  <c:v>2030</c:v>
                </c:pt>
                <c:pt idx="8">
                  <c:v>2035</c:v>
                </c:pt>
                <c:pt idx="9">
                  <c:v>2040</c:v>
                </c:pt>
                <c:pt idx="10">
                  <c:v>2045</c:v>
                </c:pt>
                <c:pt idx="11">
                  <c:v>2050</c:v>
                </c:pt>
                <c:pt idx="12">
                  <c:v>2055</c:v>
                </c:pt>
                <c:pt idx="13">
                  <c:v>2060</c:v>
                </c:pt>
                <c:pt idx="14">
                  <c:v>2065</c:v>
                </c:pt>
                <c:pt idx="15">
                  <c:v>2070</c:v>
                </c:pt>
                <c:pt idx="16">
                  <c:v>2075</c:v>
                </c:pt>
                <c:pt idx="17">
                  <c:v>2080</c:v>
                </c:pt>
                <c:pt idx="18">
                  <c:v>2085</c:v>
                </c:pt>
                <c:pt idx="19">
                  <c:v>2090</c:v>
                </c:pt>
                <c:pt idx="20">
                  <c:v>2095</c:v>
                </c:pt>
                <c:pt idx="21">
                  <c:v>2100</c:v>
                </c:pt>
              </c:numCache>
            </c:numRef>
          </c:xVal>
          <c:yVal>
            <c:numRef>
              <c:f>Sheet1!$S$50:$S$71</c:f>
              <c:numCache>
                <c:formatCode>General</c:formatCode>
                <c:ptCount val="22"/>
                <c:pt idx="0">
                  <c:v>3.5589619638685191E-2</c:v>
                </c:pt>
                <c:pt idx="1">
                  <c:v>9.8663541692872433E-2</c:v>
                </c:pt>
                <c:pt idx="2">
                  <c:v>0.16643482540086627</c:v>
                </c:pt>
                <c:pt idx="3">
                  <c:v>0.23890347076266666</c:v>
                </c:pt>
                <c:pt idx="4">
                  <c:v>0.31606947777827366</c:v>
                </c:pt>
                <c:pt idx="5">
                  <c:v>0.39793284644768728</c:v>
                </c:pt>
                <c:pt idx="6">
                  <c:v>0.48449357677090749</c:v>
                </c:pt>
                <c:pt idx="7">
                  <c:v>0.57575166874793415</c:v>
                </c:pt>
                <c:pt idx="8">
                  <c:v>0.67170712237876751</c:v>
                </c:pt>
                <c:pt idx="9">
                  <c:v>0.77235993766340738</c:v>
                </c:pt>
                <c:pt idx="10">
                  <c:v>0.87771011460185389</c:v>
                </c:pt>
                <c:pt idx="11">
                  <c:v>0.98775765319410713</c:v>
                </c:pt>
                <c:pt idx="12">
                  <c:v>1.1025025534401669</c:v>
                </c:pt>
                <c:pt idx="13">
                  <c:v>1.221944815340033</c:v>
                </c:pt>
                <c:pt idx="14">
                  <c:v>1.3460844388937057</c:v>
                </c:pt>
                <c:pt idx="15">
                  <c:v>1.4749214241011854</c:v>
                </c:pt>
                <c:pt idx="16">
                  <c:v>1.6084557709624712</c:v>
                </c:pt>
                <c:pt idx="17">
                  <c:v>1.7466874794775638</c:v>
                </c:pt>
                <c:pt idx="18">
                  <c:v>1.889616549646463</c:v>
                </c:pt>
                <c:pt idx="19">
                  <c:v>2.0372429814691686</c:v>
                </c:pt>
                <c:pt idx="20">
                  <c:v>2.1895667749456811</c:v>
                </c:pt>
                <c:pt idx="21">
                  <c:v>2.3465879300760002</c:v>
                </c:pt>
              </c:numCache>
            </c:numRef>
          </c:yVal>
          <c:smooth val="1"/>
          <c:extLst>
            <c:ext xmlns:c16="http://schemas.microsoft.com/office/drawing/2014/chart" uri="{C3380CC4-5D6E-409C-BE32-E72D297353CC}">
              <c16:uniqueId val="{0000000D-7CDB-4BC1-A508-48F6B049E9D1}"/>
            </c:ext>
          </c:extLst>
        </c:ser>
        <c:ser>
          <c:idx val="20"/>
          <c:order val="20"/>
          <c:tx>
            <c:v>CARSWG Medium</c:v>
          </c:tx>
          <c:spPr>
            <a:ln w="31750" cap="rnd">
              <a:solidFill>
                <a:schemeClr val="tx1"/>
              </a:solidFill>
              <a:round/>
            </a:ln>
            <a:effectLst/>
          </c:spPr>
          <c:marker>
            <c:symbol val="none"/>
          </c:marker>
          <c:xVal>
            <c:numRef>
              <c:f>Sheet1!$I$50:$I$71</c:f>
              <c:numCache>
                <c:formatCode>General</c:formatCode>
                <c:ptCount val="22"/>
                <c:pt idx="0">
                  <c:v>1995</c:v>
                </c:pt>
                <c:pt idx="1">
                  <c:v>2000</c:v>
                </c:pt>
                <c:pt idx="2">
                  <c:v>2005</c:v>
                </c:pt>
                <c:pt idx="3">
                  <c:v>2010</c:v>
                </c:pt>
                <c:pt idx="4">
                  <c:v>2015</c:v>
                </c:pt>
                <c:pt idx="5">
                  <c:v>2020</c:v>
                </c:pt>
                <c:pt idx="6">
                  <c:v>2025</c:v>
                </c:pt>
                <c:pt idx="7">
                  <c:v>2030</c:v>
                </c:pt>
                <c:pt idx="8">
                  <c:v>2035</c:v>
                </c:pt>
                <c:pt idx="9">
                  <c:v>2040</c:v>
                </c:pt>
                <c:pt idx="10">
                  <c:v>2045</c:v>
                </c:pt>
                <c:pt idx="11">
                  <c:v>2050</c:v>
                </c:pt>
                <c:pt idx="12">
                  <c:v>2055</c:v>
                </c:pt>
                <c:pt idx="13">
                  <c:v>2060</c:v>
                </c:pt>
                <c:pt idx="14">
                  <c:v>2065</c:v>
                </c:pt>
                <c:pt idx="15">
                  <c:v>2070</c:v>
                </c:pt>
                <c:pt idx="16">
                  <c:v>2075</c:v>
                </c:pt>
                <c:pt idx="17">
                  <c:v>2080</c:v>
                </c:pt>
                <c:pt idx="18">
                  <c:v>2085</c:v>
                </c:pt>
                <c:pt idx="19">
                  <c:v>2090</c:v>
                </c:pt>
                <c:pt idx="20">
                  <c:v>2095</c:v>
                </c:pt>
                <c:pt idx="21">
                  <c:v>2100</c:v>
                </c:pt>
              </c:numCache>
            </c:numRef>
          </c:xVal>
          <c:yVal>
            <c:numRef>
              <c:f>Sheet1!$T$50:$T$71</c:f>
              <c:numCache>
                <c:formatCode>General</c:formatCode>
                <c:ptCount val="22"/>
                <c:pt idx="0">
                  <c:v>3.7108526999796297E-2</c:v>
                </c:pt>
                <c:pt idx="1">
                  <c:v>0.10946466070521813</c:v>
                </c:pt>
                <c:pt idx="2">
                  <c:v>0.19495653029284155</c:v>
                </c:pt>
                <c:pt idx="3">
                  <c:v>0.29358413576266668</c:v>
                </c:pt>
                <c:pt idx="4">
                  <c:v>0.40534747711469338</c:v>
                </c:pt>
                <c:pt idx="5">
                  <c:v>0.53024655434892187</c:v>
                </c:pt>
                <c:pt idx="6">
                  <c:v>0.66828136746535183</c:v>
                </c:pt>
                <c:pt idx="7">
                  <c:v>0.81945191646398363</c:v>
                </c:pt>
                <c:pt idx="8">
                  <c:v>0.98375820134481695</c:v>
                </c:pt>
                <c:pt idx="9">
                  <c:v>1.1612002221078519</c:v>
                </c:pt>
                <c:pt idx="10">
                  <c:v>1.3517779787530884</c:v>
                </c:pt>
                <c:pt idx="11">
                  <c:v>1.5554914712805268</c:v>
                </c:pt>
                <c:pt idx="12">
                  <c:v>1.7723406996901667</c:v>
                </c:pt>
                <c:pt idx="13">
                  <c:v>2.0023256639820084</c:v>
                </c:pt>
                <c:pt idx="14">
                  <c:v>2.2454463641560518</c:v>
                </c:pt>
                <c:pt idx="15">
                  <c:v>2.5017028002122963</c:v>
                </c:pt>
                <c:pt idx="16">
                  <c:v>2.7710949721507432</c:v>
                </c:pt>
                <c:pt idx="17">
                  <c:v>3.0536228799713911</c:v>
                </c:pt>
                <c:pt idx="18">
                  <c:v>3.3492865236742406</c:v>
                </c:pt>
                <c:pt idx="19">
                  <c:v>3.6580859032592921</c:v>
                </c:pt>
                <c:pt idx="20">
                  <c:v>3.9800210187265455</c:v>
                </c:pt>
                <c:pt idx="21">
                  <c:v>4.3150918700760004</c:v>
                </c:pt>
              </c:numCache>
            </c:numRef>
          </c:yVal>
          <c:smooth val="1"/>
          <c:extLst>
            <c:ext xmlns:c16="http://schemas.microsoft.com/office/drawing/2014/chart" uri="{C3380CC4-5D6E-409C-BE32-E72D297353CC}">
              <c16:uniqueId val="{0000000E-7CDB-4BC1-A508-48F6B049E9D1}"/>
            </c:ext>
          </c:extLst>
        </c:ser>
        <c:ser>
          <c:idx val="21"/>
          <c:order val="21"/>
          <c:tx>
            <c:v>CARSWG High</c:v>
          </c:tx>
          <c:spPr>
            <a:ln w="31750" cap="rnd">
              <a:solidFill>
                <a:schemeClr val="tx1"/>
              </a:solidFill>
              <a:round/>
            </a:ln>
            <a:effectLst/>
          </c:spPr>
          <c:marker>
            <c:symbol val="none"/>
          </c:marker>
          <c:xVal>
            <c:numRef>
              <c:f>Sheet1!$I$50:$I$71</c:f>
              <c:numCache>
                <c:formatCode>General</c:formatCode>
                <c:ptCount val="22"/>
                <c:pt idx="0">
                  <c:v>1995</c:v>
                </c:pt>
                <c:pt idx="1">
                  <c:v>2000</c:v>
                </c:pt>
                <c:pt idx="2">
                  <c:v>2005</c:v>
                </c:pt>
                <c:pt idx="3">
                  <c:v>2010</c:v>
                </c:pt>
                <c:pt idx="4">
                  <c:v>2015</c:v>
                </c:pt>
                <c:pt idx="5">
                  <c:v>2020</c:v>
                </c:pt>
                <c:pt idx="6">
                  <c:v>2025</c:v>
                </c:pt>
                <c:pt idx="7">
                  <c:v>2030</c:v>
                </c:pt>
                <c:pt idx="8">
                  <c:v>2035</c:v>
                </c:pt>
                <c:pt idx="9">
                  <c:v>2040</c:v>
                </c:pt>
                <c:pt idx="10">
                  <c:v>2045</c:v>
                </c:pt>
                <c:pt idx="11">
                  <c:v>2050</c:v>
                </c:pt>
                <c:pt idx="12">
                  <c:v>2055</c:v>
                </c:pt>
                <c:pt idx="13">
                  <c:v>2060</c:v>
                </c:pt>
                <c:pt idx="14">
                  <c:v>2065</c:v>
                </c:pt>
                <c:pt idx="15">
                  <c:v>2070</c:v>
                </c:pt>
                <c:pt idx="16">
                  <c:v>2075</c:v>
                </c:pt>
                <c:pt idx="17">
                  <c:v>2080</c:v>
                </c:pt>
                <c:pt idx="18">
                  <c:v>2085</c:v>
                </c:pt>
                <c:pt idx="19">
                  <c:v>2090</c:v>
                </c:pt>
                <c:pt idx="20">
                  <c:v>2095</c:v>
                </c:pt>
                <c:pt idx="21">
                  <c:v>2100</c:v>
                </c:pt>
              </c:numCache>
            </c:numRef>
          </c:xVal>
          <c:yVal>
            <c:numRef>
              <c:f>Sheet1!$U$50:$U$71</c:f>
              <c:numCache>
                <c:formatCode>General</c:formatCode>
                <c:ptCount val="22"/>
                <c:pt idx="0">
                  <c:v>3.8374283134055553E-2</c:v>
                </c:pt>
                <c:pt idx="1">
                  <c:v>0.11846559321550618</c:v>
                </c:pt>
                <c:pt idx="2">
                  <c:v>0.21872461770282101</c:v>
                </c:pt>
                <c:pt idx="3">
                  <c:v>0.33915135659599999</c:v>
                </c:pt>
                <c:pt idx="4">
                  <c:v>0.47974580989504323</c:v>
                </c:pt>
                <c:pt idx="5">
                  <c:v>0.6405079775999506</c:v>
                </c:pt>
                <c:pt idx="6">
                  <c:v>0.82143785971072225</c:v>
                </c:pt>
                <c:pt idx="7">
                  <c:v>1.0225354562273581</c:v>
                </c:pt>
                <c:pt idx="8">
                  <c:v>1.2438007671498581</c:v>
                </c:pt>
                <c:pt idx="9">
                  <c:v>1.4852337924782222</c:v>
                </c:pt>
                <c:pt idx="10">
                  <c:v>1.7468345322124508</c:v>
                </c:pt>
                <c:pt idx="11">
                  <c:v>2.028602986352543</c:v>
                </c:pt>
                <c:pt idx="12">
                  <c:v>2.3305391548985002</c:v>
                </c:pt>
                <c:pt idx="13">
                  <c:v>2.6526430378503214</c:v>
                </c:pt>
                <c:pt idx="14">
                  <c:v>2.9949146352080063</c:v>
                </c:pt>
                <c:pt idx="15">
                  <c:v>3.3573539469715556</c:v>
                </c:pt>
                <c:pt idx="16">
                  <c:v>3.7399609731409691</c:v>
                </c:pt>
                <c:pt idx="17">
                  <c:v>4.142735713716247</c:v>
                </c:pt>
                <c:pt idx="18">
                  <c:v>4.5656781686973886</c:v>
                </c:pt>
                <c:pt idx="19">
                  <c:v>5.0087883380843943</c:v>
                </c:pt>
                <c:pt idx="20">
                  <c:v>5.4720662218772658</c:v>
                </c:pt>
                <c:pt idx="21">
                  <c:v>5.9555118200760004</c:v>
                </c:pt>
              </c:numCache>
            </c:numRef>
          </c:yVal>
          <c:smooth val="1"/>
          <c:extLst>
            <c:ext xmlns:c16="http://schemas.microsoft.com/office/drawing/2014/chart" uri="{C3380CC4-5D6E-409C-BE32-E72D297353CC}">
              <c16:uniqueId val="{0000000F-7CDB-4BC1-A508-48F6B049E9D1}"/>
            </c:ext>
          </c:extLst>
        </c:ser>
        <c:ser>
          <c:idx val="22"/>
          <c:order val="22"/>
          <c:tx>
            <c:v>CARSWG Highest</c:v>
          </c:tx>
          <c:spPr>
            <a:ln w="31750" cap="rnd">
              <a:solidFill>
                <a:schemeClr val="tx1"/>
              </a:solidFill>
              <a:round/>
            </a:ln>
            <a:effectLst/>
          </c:spPr>
          <c:marker>
            <c:symbol val="none"/>
          </c:marker>
          <c:xVal>
            <c:numRef>
              <c:f>Sheet1!$I$50:$I$71</c:f>
              <c:numCache>
                <c:formatCode>General</c:formatCode>
                <c:ptCount val="22"/>
                <c:pt idx="0">
                  <c:v>1995</c:v>
                </c:pt>
                <c:pt idx="1">
                  <c:v>2000</c:v>
                </c:pt>
                <c:pt idx="2">
                  <c:v>2005</c:v>
                </c:pt>
                <c:pt idx="3">
                  <c:v>2010</c:v>
                </c:pt>
                <c:pt idx="4">
                  <c:v>2015</c:v>
                </c:pt>
                <c:pt idx="5">
                  <c:v>2020</c:v>
                </c:pt>
                <c:pt idx="6">
                  <c:v>2025</c:v>
                </c:pt>
                <c:pt idx="7">
                  <c:v>2030</c:v>
                </c:pt>
                <c:pt idx="8">
                  <c:v>2035</c:v>
                </c:pt>
                <c:pt idx="9">
                  <c:v>2040</c:v>
                </c:pt>
                <c:pt idx="10">
                  <c:v>2045</c:v>
                </c:pt>
                <c:pt idx="11">
                  <c:v>2050</c:v>
                </c:pt>
                <c:pt idx="12">
                  <c:v>2055</c:v>
                </c:pt>
                <c:pt idx="13">
                  <c:v>2060</c:v>
                </c:pt>
                <c:pt idx="14">
                  <c:v>2065</c:v>
                </c:pt>
                <c:pt idx="15">
                  <c:v>2070</c:v>
                </c:pt>
                <c:pt idx="16">
                  <c:v>2075</c:v>
                </c:pt>
                <c:pt idx="17">
                  <c:v>2080</c:v>
                </c:pt>
                <c:pt idx="18">
                  <c:v>2085</c:v>
                </c:pt>
                <c:pt idx="19">
                  <c:v>2090</c:v>
                </c:pt>
                <c:pt idx="20">
                  <c:v>2095</c:v>
                </c:pt>
                <c:pt idx="21">
                  <c:v>2100</c:v>
                </c:pt>
              </c:numCache>
            </c:numRef>
          </c:xVal>
          <c:yVal>
            <c:numRef>
              <c:f>Sheet1!$V$50:$V$71</c:f>
              <c:numCache>
                <c:formatCode>General</c:formatCode>
                <c:ptCount val="22"/>
                <c:pt idx="0">
                  <c:v>4.0146341722018516E-2</c:v>
                </c:pt>
                <c:pt idx="1">
                  <c:v>0.13106689872990945</c:v>
                </c:pt>
                <c:pt idx="2">
                  <c:v>0.25199994007679222</c:v>
                </c:pt>
                <c:pt idx="3">
                  <c:v>0.40294546576266665</c:v>
                </c:pt>
                <c:pt idx="4">
                  <c:v>0.58390347578753299</c:v>
                </c:pt>
                <c:pt idx="5">
                  <c:v>0.79487397015139094</c:v>
                </c:pt>
                <c:pt idx="6">
                  <c:v>1.0358569488542408</c:v>
                </c:pt>
                <c:pt idx="7">
                  <c:v>1.3068524118960825</c:v>
                </c:pt>
                <c:pt idx="8">
                  <c:v>1.6078603592769158</c:v>
                </c:pt>
                <c:pt idx="9">
                  <c:v>1.9388807909967409</c:v>
                </c:pt>
                <c:pt idx="10">
                  <c:v>2.2999137070555573</c:v>
                </c:pt>
                <c:pt idx="11">
                  <c:v>2.6909591074533665</c:v>
                </c:pt>
                <c:pt idx="12">
                  <c:v>3.1120169921901666</c:v>
                </c:pt>
                <c:pt idx="13">
                  <c:v>3.5630873612659588</c:v>
                </c:pt>
                <c:pt idx="14">
                  <c:v>4.0441702146807428</c:v>
                </c:pt>
                <c:pt idx="15">
                  <c:v>4.5552655524345189</c:v>
                </c:pt>
                <c:pt idx="16">
                  <c:v>5.0963733745272863</c:v>
                </c:pt>
                <c:pt idx="17">
                  <c:v>5.6674936809590459</c:v>
                </c:pt>
                <c:pt idx="18">
                  <c:v>6.2686264717297959</c:v>
                </c:pt>
                <c:pt idx="19">
                  <c:v>6.899771746839539</c:v>
                </c:pt>
                <c:pt idx="20">
                  <c:v>7.5609295062882724</c:v>
                </c:pt>
                <c:pt idx="21">
                  <c:v>8.2520997500760007</c:v>
                </c:pt>
              </c:numCache>
            </c:numRef>
          </c:yVal>
          <c:smooth val="1"/>
          <c:extLst>
            <c:ext xmlns:c16="http://schemas.microsoft.com/office/drawing/2014/chart" uri="{C3380CC4-5D6E-409C-BE32-E72D297353CC}">
              <c16:uniqueId val="{00000010-7CDB-4BC1-A508-48F6B049E9D1}"/>
            </c:ext>
          </c:extLst>
        </c:ser>
        <c:ser>
          <c:idx val="23"/>
          <c:order val="23"/>
          <c:tx>
            <c:v>Monthly Mean Sea Level</c:v>
          </c:tx>
          <c:spPr>
            <a:ln w="12700">
              <a:solidFill>
                <a:srgbClr val="7030A0"/>
              </a:solidFill>
            </a:ln>
          </c:spPr>
          <c:marker>
            <c:symbol val="none"/>
          </c:marker>
          <c:xVal>
            <c:numRef>
              <c:f>Sheet1!$I$513:$I$1556</c:f>
              <c:numCache>
                <c:formatCode>General</c:formatCode>
                <c:ptCount val="1044"/>
                <c:pt idx="0">
                  <c:v>1930.0416666666392</c:v>
                </c:pt>
                <c:pt idx="1">
                  <c:v>1930.1249999999725</c:v>
                </c:pt>
                <c:pt idx="2">
                  <c:v>1930.2083333333057</c:v>
                </c:pt>
                <c:pt idx="3">
                  <c:v>1930.291666666639</c:v>
                </c:pt>
                <c:pt idx="4">
                  <c:v>1930.3749999999723</c:v>
                </c:pt>
                <c:pt idx="5">
                  <c:v>1930.4583333333055</c:v>
                </c:pt>
                <c:pt idx="6">
                  <c:v>1930.5416666666388</c:v>
                </c:pt>
                <c:pt idx="7">
                  <c:v>1930.624999999972</c:v>
                </c:pt>
                <c:pt idx="8">
                  <c:v>1930.7083333333053</c:v>
                </c:pt>
                <c:pt idx="9">
                  <c:v>1930.7916666666385</c:v>
                </c:pt>
                <c:pt idx="10">
                  <c:v>1930.8749999999718</c:v>
                </c:pt>
                <c:pt idx="11">
                  <c:v>1930.9583333333051</c:v>
                </c:pt>
                <c:pt idx="12">
                  <c:v>1931.0416666666383</c:v>
                </c:pt>
                <c:pt idx="13">
                  <c:v>1931.1249999999716</c:v>
                </c:pt>
                <c:pt idx="14">
                  <c:v>1931.2083333333048</c:v>
                </c:pt>
                <c:pt idx="15">
                  <c:v>1931.2916666666381</c:v>
                </c:pt>
                <c:pt idx="16">
                  <c:v>1931.3749999999714</c:v>
                </c:pt>
                <c:pt idx="17">
                  <c:v>1931.4583333333046</c:v>
                </c:pt>
                <c:pt idx="18">
                  <c:v>1931.5416666666379</c:v>
                </c:pt>
                <c:pt idx="19">
                  <c:v>1931.6249999999711</c:v>
                </c:pt>
                <c:pt idx="20">
                  <c:v>1931.7083333333044</c:v>
                </c:pt>
                <c:pt idx="21">
                  <c:v>1931.7916666666376</c:v>
                </c:pt>
                <c:pt idx="22">
                  <c:v>1931.8749999999709</c:v>
                </c:pt>
                <c:pt idx="23">
                  <c:v>1931.9583333333042</c:v>
                </c:pt>
                <c:pt idx="24">
                  <c:v>1932.0416666666374</c:v>
                </c:pt>
                <c:pt idx="25">
                  <c:v>1932.1249999999707</c:v>
                </c:pt>
                <c:pt idx="26">
                  <c:v>1932.2083333333039</c:v>
                </c:pt>
                <c:pt idx="27">
                  <c:v>1932.2916666666372</c:v>
                </c:pt>
                <c:pt idx="28">
                  <c:v>1932.3749999999704</c:v>
                </c:pt>
                <c:pt idx="29">
                  <c:v>1932.4583333333037</c:v>
                </c:pt>
                <c:pt idx="30">
                  <c:v>1932.541666666637</c:v>
                </c:pt>
                <c:pt idx="31">
                  <c:v>1932.6249999999702</c:v>
                </c:pt>
                <c:pt idx="32">
                  <c:v>1932.7083333333035</c:v>
                </c:pt>
                <c:pt idx="33">
                  <c:v>1932.7916666666367</c:v>
                </c:pt>
                <c:pt idx="34">
                  <c:v>1932.87499999997</c:v>
                </c:pt>
                <c:pt idx="35">
                  <c:v>1932.9583333333032</c:v>
                </c:pt>
                <c:pt idx="36">
                  <c:v>1933.0416666666365</c:v>
                </c:pt>
                <c:pt idx="37">
                  <c:v>1933.1249999999698</c:v>
                </c:pt>
                <c:pt idx="38">
                  <c:v>1933.208333333303</c:v>
                </c:pt>
                <c:pt idx="39">
                  <c:v>1933.2916666666363</c:v>
                </c:pt>
                <c:pt idx="40">
                  <c:v>1933.3749999999695</c:v>
                </c:pt>
                <c:pt idx="41">
                  <c:v>1933.4583333333028</c:v>
                </c:pt>
                <c:pt idx="42">
                  <c:v>1933.541666666636</c:v>
                </c:pt>
                <c:pt idx="43">
                  <c:v>1933.6249999999693</c:v>
                </c:pt>
                <c:pt idx="44">
                  <c:v>1933.7083333333026</c:v>
                </c:pt>
                <c:pt idx="45">
                  <c:v>1933.7916666666358</c:v>
                </c:pt>
                <c:pt idx="46">
                  <c:v>1933.8749999999691</c:v>
                </c:pt>
                <c:pt idx="47">
                  <c:v>1933.9583333333023</c:v>
                </c:pt>
                <c:pt idx="48">
                  <c:v>1934.0416666666356</c:v>
                </c:pt>
                <c:pt idx="49">
                  <c:v>1934.1249999999688</c:v>
                </c:pt>
                <c:pt idx="50">
                  <c:v>1934.2083333333021</c:v>
                </c:pt>
                <c:pt idx="51">
                  <c:v>1934.2916666666354</c:v>
                </c:pt>
                <c:pt idx="52">
                  <c:v>1934.3749999999686</c:v>
                </c:pt>
                <c:pt idx="53">
                  <c:v>1934.4583333333019</c:v>
                </c:pt>
                <c:pt idx="54">
                  <c:v>1934.5416666666351</c:v>
                </c:pt>
                <c:pt idx="55">
                  <c:v>1934.6249999999684</c:v>
                </c:pt>
                <c:pt idx="56">
                  <c:v>1934.7083333333017</c:v>
                </c:pt>
                <c:pt idx="57">
                  <c:v>1934.7916666666349</c:v>
                </c:pt>
                <c:pt idx="58">
                  <c:v>1934.8749999999682</c:v>
                </c:pt>
                <c:pt idx="59">
                  <c:v>1934.9583333333014</c:v>
                </c:pt>
                <c:pt idx="60">
                  <c:v>1935.0416666666347</c:v>
                </c:pt>
                <c:pt idx="61">
                  <c:v>1935.1249999999679</c:v>
                </c:pt>
                <c:pt idx="62">
                  <c:v>1935.2083333333012</c:v>
                </c:pt>
                <c:pt idx="63">
                  <c:v>1935.2916666666345</c:v>
                </c:pt>
                <c:pt idx="64">
                  <c:v>1935.3749999999677</c:v>
                </c:pt>
                <c:pt idx="65">
                  <c:v>1935.458333333301</c:v>
                </c:pt>
                <c:pt idx="66">
                  <c:v>1935.5416666666342</c:v>
                </c:pt>
                <c:pt idx="67">
                  <c:v>1935.6249999999675</c:v>
                </c:pt>
                <c:pt idx="68">
                  <c:v>1935.7083333333007</c:v>
                </c:pt>
                <c:pt idx="69">
                  <c:v>1935.791666666634</c:v>
                </c:pt>
                <c:pt idx="70">
                  <c:v>1935.8749999999673</c:v>
                </c:pt>
                <c:pt idx="71">
                  <c:v>1935.9583333333005</c:v>
                </c:pt>
                <c:pt idx="72">
                  <c:v>1936.0416666666338</c:v>
                </c:pt>
                <c:pt idx="73">
                  <c:v>1936.124999999967</c:v>
                </c:pt>
                <c:pt idx="74">
                  <c:v>1936.2083333333003</c:v>
                </c:pt>
                <c:pt idx="75">
                  <c:v>1936.2916666666335</c:v>
                </c:pt>
                <c:pt idx="76">
                  <c:v>1936.3749999999668</c:v>
                </c:pt>
                <c:pt idx="77">
                  <c:v>1936.4583333333001</c:v>
                </c:pt>
                <c:pt idx="78">
                  <c:v>1936.5416666666333</c:v>
                </c:pt>
                <c:pt idx="79">
                  <c:v>1936.6249999999666</c:v>
                </c:pt>
                <c:pt idx="80">
                  <c:v>1936.7083333332998</c:v>
                </c:pt>
                <c:pt idx="81">
                  <c:v>1936.7916666666331</c:v>
                </c:pt>
                <c:pt idx="82">
                  <c:v>1936.8749999999663</c:v>
                </c:pt>
                <c:pt idx="83">
                  <c:v>1936.9583333332996</c:v>
                </c:pt>
                <c:pt idx="84">
                  <c:v>1937.0416666666329</c:v>
                </c:pt>
                <c:pt idx="85">
                  <c:v>1937.1249999999661</c:v>
                </c:pt>
                <c:pt idx="86">
                  <c:v>1937.2083333332994</c:v>
                </c:pt>
                <c:pt idx="87">
                  <c:v>1937.2916666666326</c:v>
                </c:pt>
                <c:pt idx="88">
                  <c:v>1937.3749999999659</c:v>
                </c:pt>
                <c:pt idx="89">
                  <c:v>1937.4583333332992</c:v>
                </c:pt>
                <c:pt idx="90">
                  <c:v>1937.5416666666324</c:v>
                </c:pt>
                <c:pt idx="91">
                  <c:v>1937.6249999999657</c:v>
                </c:pt>
                <c:pt idx="92">
                  <c:v>1937.7083333332989</c:v>
                </c:pt>
                <c:pt idx="93">
                  <c:v>1937.7916666666322</c:v>
                </c:pt>
                <c:pt idx="94">
                  <c:v>1937.8749999999654</c:v>
                </c:pt>
                <c:pt idx="95">
                  <c:v>1937.9583333332987</c:v>
                </c:pt>
                <c:pt idx="96">
                  <c:v>1938.041666666632</c:v>
                </c:pt>
                <c:pt idx="97">
                  <c:v>1938.1249999999652</c:v>
                </c:pt>
                <c:pt idx="98">
                  <c:v>1938.2083333332985</c:v>
                </c:pt>
                <c:pt idx="99">
                  <c:v>1938.2916666666317</c:v>
                </c:pt>
                <c:pt idx="100">
                  <c:v>1938.374999999965</c:v>
                </c:pt>
                <c:pt idx="101">
                  <c:v>1938.4583333332982</c:v>
                </c:pt>
                <c:pt idx="102">
                  <c:v>1938.5416666666315</c:v>
                </c:pt>
                <c:pt idx="103">
                  <c:v>1938.6249999999648</c:v>
                </c:pt>
                <c:pt idx="104">
                  <c:v>1938.708333333298</c:v>
                </c:pt>
                <c:pt idx="105">
                  <c:v>1938.7916666666313</c:v>
                </c:pt>
                <c:pt idx="106">
                  <c:v>1938.8749999999645</c:v>
                </c:pt>
                <c:pt idx="107">
                  <c:v>1938.9583333332978</c:v>
                </c:pt>
                <c:pt idx="108">
                  <c:v>1939.041666666631</c:v>
                </c:pt>
                <c:pt idx="109">
                  <c:v>1939.1249999999643</c:v>
                </c:pt>
                <c:pt idx="110">
                  <c:v>1939.2083333332976</c:v>
                </c:pt>
                <c:pt idx="111">
                  <c:v>1939.2916666666308</c:v>
                </c:pt>
                <c:pt idx="112">
                  <c:v>1939.3749999999641</c:v>
                </c:pt>
                <c:pt idx="113">
                  <c:v>1939.4583333332973</c:v>
                </c:pt>
                <c:pt idx="114">
                  <c:v>1939.5416666666306</c:v>
                </c:pt>
                <c:pt idx="115">
                  <c:v>1939.6249999999638</c:v>
                </c:pt>
                <c:pt idx="116">
                  <c:v>1939.7083333332971</c:v>
                </c:pt>
                <c:pt idx="117">
                  <c:v>1939.7916666666304</c:v>
                </c:pt>
                <c:pt idx="118">
                  <c:v>1939.8749999999636</c:v>
                </c:pt>
                <c:pt idx="119">
                  <c:v>1939.9583333332969</c:v>
                </c:pt>
                <c:pt idx="120">
                  <c:v>1940.0416666666301</c:v>
                </c:pt>
                <c:pt idx="121">
                  <c:v>1940.1249999999634</c:v>
                </c:pt>
                <c:pt idx="122">
                  <c:v>1940.2083333332967</c:v>
                </c:pt>
                <c:pt idx="123">
                  <c:v>1940.2916666666299</c:v>
                </c:pt>
                <c:pt idx="124">
                  <c:v>1940.3749999999632</c:v>
                </c:pt>
                <c:pt idx="125">
                  <c:v>1940.4583333332964</c:v>
                </c:pt>
                <c:pt idx="126">
                  <c:v>1940.5416666666297</c:v>
                </c:pt>
                <c:pt idx="127">
                  <c:v>1940.6249999999629</c:v>
                </c:pt>
                <c:pt idx="128">
                  <c:v>1940.7083333332962</c:v>
                </c:pt>
                <c:pt idx="129">
                  <c:v>1940.7916666666295</c:v>
                </c:pt>
                <c:pt idx="130">
                  <c:v>1940.8749999999627</c:v>
                </c:pt>
                <c:pt idx="131">
                  <c:v>1940.958333333296</c:v>
                </c:pt>
                <c:pt idx="132">
                  <c:v>1941.0416666666292</c:v>
                </c:pt>
                <c:pt idx="133">
                  <c:v>1941.1249999999625</c:v>
                </c:pt>
                <c:pt idx="134">
                  <c:v>1941.2083333332957</c:v>
                </c:pt>
                <c:pt idx="135">
                  <c:v>1941.291666666629</c:v>
                </c:pt>
                <c:pt idx="136">
                  <c:v>1941.3749999999623</c:v>
                </c:pt>
                <c:pt idx="137">
                  <c:v>1941.4583333332955</c:v>
                </c:pt>
                <c:pt idx="138">
                  <c:v>1941.5416666666288</c:v>
                </c:pt>
                <c:pt idx="139">
                  <c:v>1941.624999999962</c:v>
                </c:pt>
                <c:pt idx="140">
                  <c:v>1941.7083333332953</c:v>
                </c:pt>
                <c:pt idx="141">
                  <c:v>1941.7916666666285</c:v>
                </c:pt>
                <c:pt idx="142">
                  <c:v>1941.8749999999618</c:v>
                </c:pt>
                <c:pt idx="143">
                  <c:v>1941.9583333332951</c:v>
                </c:pt>
                <c:pt idx="144">
                  <c:v>1942.0416666666283</c:v>
                </c:pt>
                <c:pt idx="145">
                  <c:v>1942.1249999999616</c:v>
                </c:pt>
                <c:pt idx="146">
                  <c:v>1942.2083333332948</c:v>
                </c:pt>
                <c:pt idx="147">
                  <c:v>1942.2916666666281</c:v>
                </c:pt>
                <c:pt idx="148">
                  <c:v>1942.3749999999613</c:v>
                </c:pt>
                <c:pt idx="149">
                  <c:v>1942.4583333332946</c:v>
                </c:pt>
                <c:pt idx="150">
                  <c:v>1942.5416666666279</c:v>
                </c:pt>
                <c:pt idx="151">
                  <c:v>1942.6249999999611</c:v>
                </c:pt>
                <c:pt idx="152">
                  <c:v>1942.7083333332944</c:v>
                </c:pt>
                <c:pt idx="153">
                  <c:v>1942.7916666666276</c:v>
                </c:pt>
                <c:pt idx="154">
                  <c:v>1942.8749999999609</c:v>
                </c:pt>
                <c:pt idx="155">
                  <c:v>1942.9583333332941</c:v>
                </c:pt>
                <c:pt idx="156">
                  <c:v>1943.0416666666274</c:v>
                </c:pt>
                <c:pt idx="157">
                  <c:v>1943.1249999999607</c:v>
                </c:pt>
                <c:pt idx="158">
                  <c:v>1943.2083333332939</c:v>
                </c:pt>
                <c:pt idx="159">
                  <c:v>1943.2916666666272</c:v>
                </c:pt>
                <c:pt idx="160">
                  <c:v>1943.3749999999604</c:v>
                </c:pt>
                <c:pt idx="161">
                  <c:v>1943.4583333332937</c:v>
                </c:pt>
                <c:pt idx="162">
                  <c:v>1943.541666666627</c:v>
                </c:pt>
                <c:pt idx="163">
                  <c:v>1943.6249999999602</c:v>
                </c:pt>
                <c:pt idx="164">
                  <c:v>1943.7083333332935</c:v>
                </c:pt>
                <c:pt idx="165">
                  <c:v>1943.7916666666267</c:v>
                </c:pt>
                <c:pt idx="166">
                  <c:v>1943.87499999996</c:v>
                </c:pt>
                <c:pt idx="167">
                  <c:v>1943.9583333332932</c:v>
                </c:pt>
                <c:pt idx="168">
                  <c:v>1944.0416666666265</c:v>
                </c:pt>
                <c:pt idx="169">
                  <c:v>1944.1249999999598</c:v>
                </c:pt>
                <c:pt idx="170">
                  <c:v>1944.208333333293</c:v>
                </c:pt>
                <c:pt idx="171">
                  <c:v>1944.2916666666263</c:v>
                </c:pt>
                <c:pt idx="172">
                  <c:v>1944.3749999999595</c:v>
                </c:pt>
                <c:pt idx="173">
                  <c:v>1944.4583333332928</c:v>
                </c:pt>
                <c:pt idx="174">
                  <c:v>1944.541666666626</c:v>
                </c:pt>
                <c:pt idx="175">
                  <c:v>1944.6249999999593</c:v>
                </c:pt>
                <c:pt idx="176">
                  <c:v>1944.7083333332926</c:v>
                </c:pt>
                <c:pt idx="177">
                  <c:v>1944.7916666666258</c:v>
                </c:pt>
                <c:pt idx="178">
                  <c:v>1944.8749999999591</c:v>
                </c:pt>
                <c:pt idx="179">
                  <c:v>1944.9583333332923</c:v>
                </c:pt>
                <c:pt idx="180">
                  <c:v>1945.0416666666256</c:v>
                </c:pt>
                <c:pt idx="181">
                  <c:v>1945.1249999999588</c:v>
                </c:pt>
                <c:pt idx="182">
                  <c:v>1945.2083333332921</c:v>
                </c:pt>
                <c:pt idx="183">
                  <c:v>1945.2916666666254</c:v>
                </c:pt>
                <c:pt idx="184">
                  <c:v>1945.3749999999586</c:v>
                </c:pt>
                <c:pt idx="185">
                  <c:v>1945.4583333332919</c:v>
                </c:pt>
                <c:pt idx="186">
                  <c:v>1945.5416666666251</c:v>
                </c:pt>
                <c:pt idx="187">
                  <c:v>1945.6249999999584</c:v>
                </c:pt>
                <c:pt idx="188">
                  <c:v>1945.7083333332916</c:v>
                </c:pt>
                <c:pt idx="189">
                  <c:v>1945.7916666666249</c:v>
                </c:pt>
                <c:pt idx="190">
                  <c:v>1945.8749999999582</c:v>
                </c:pt>
                <c:pt idx="191">
                  <c:v>1945.9583333332914</c:v>
                </c:pt>
                <c:pt idx="192">
                  <c:v>1946.0416666666247</c:v>
                </c:pt>
                <c:pt idx="193">
                  <c:v>1946.1249999999579</c:v>
                </c:pt>
                <c:pt idx="194">
                  <c:v>1946.2083333332912</c:v>
                </c:pt>
                <c:pt idx="195">
                  <c:v>1946.2916666666245</c:v>
                </c:pt>
                <c:pt idx="196">
                  <c:v>1946.3749999999577</c:v>
                </c:pt>
                <c:pt idx="197">
                  <c:v>1946.458333333291</c:v>
                </c:pt>
                <c:pt idx="198">
                  <c:v>1946.5416666666242</c:v>
                </c:pt>
                <c:pt idx="199">
                  <c:v>1946.6249999999575</c:v>
                </c:pt>
                <c:pt idx="200">
                  <c:v>1946.7083333332907</c:v>
                </c:pt>
                <c:pt idx="201">
                  <c:v>1946.791666666624</c:v>
                </c:pt>
                <c:pt idx="202">
                  <c:v>1946.8749999999573</c:v>
                </c:pt>
                <c:pt idx="203">
                  <c:v>1946.9583333332905</c:v>
                </c:pt>
                <c:pt idx="204">
                  <c:v>1947.0416666666238</c:v>
                </c:pt>
                <c:pt idx="205">
                  <c:v>1947.124999999957</c:v>
                </c:pt>
                <c:pt idx="206">
                  <c:v>1947.2083333332903</c:v>
                </c:pt>
                <c:pt idx="207">
                  <c:v>1947.2916666666235</c:v>
                </c:pt>
                <c:pt idx="208">
                  <c:v>1947.3749999999568</c:v>
                </c:pt>
                <c:pt idx="209">
                  <c:v>1947.4583333332901</c:v>
                </c:pt>
                <c:pt idx="210">
                  <c:v>1947.5416666666233</c:v>
                </c:pt>
                <c:pt idx="211">
                  <c:v>1947.6249999999566</c:v>
                </c:pt>
                <c:pt idx="212">
                  <c:v>1947.7083333332898</c:v>
                </c:pt>
                <c:pt idx="213">
                  <c:v>1947.7916666666231</c:v>
                </c:pt>
                <c:pt idx="214">
                  <c:v>1947.8749999999563</c:v>
                </c:pt>
                <c:pt idx="215">
                  <c:v>1947.9583333332896</c:v>
                </c:pt>
                <c:pt idx="216">
                  <c:v>1948.0416666666229</c:v>
                </c:pt>
                <c:pt idx="217">
                  <c:v>1948.1249999999561</c:v>
                </c:pt>
                <c:pt idx="218">
                  <c:v>1948.2083333332894</c:v>
                </c:pt>
                <c:pt idx="219">
                  <c:v>1948.2916666666226</c:v>
                </c:pt>
                <c:pt idx="220">
                  <c:v>1948.3749999999559</c:v>
                </c:pt>
                <c:pt idx="221">
                  <c:v>1948.4583333332891</c:v>
                </c:pt>
                <c:pt idx="222">
                  <c:v>1948.5416666666224</c:v>
                </c:pt>
                <c:pt idx="223">
                  <c:v>1948.6249999999557</c:v>
                </c:pt>
                <c:pt idx="224">
                  <c:v>1948.7083333332889</c:v>
                </c:pt>
                <c:pt idx="225">
                  <c:v>1948.7916666666222</c:v>
                </c:pt>
                <c:pt idx="226">
                  <c:v>1948.8749999999554</c:v>
                </c:pt>
                <c:pt idx="227">
                  <c:v>1948.9583333332887</c:v>
                </c:pt>
                <c:pt idx="228">
                  <c:v>1949.0416666666219</c:v>
                </c:pt>
                <c:pt idx="229">
                  <c:v>1949.1249999999552</c:v>
                </c:pt>
                <c:pt idx="230">
                  <c:v>1949.2083333332885</c:v>
                </c:pt>
                <c:pt idx="231">
                  <c:v>1949.2916666666217</c:v>
                </c:pt>
                <c:pt idx="232">
                  <c:v>1949.374999999955</c:v>
                </c:pt>
                <c:pt idx="233">
                  <c:v>1949.4583333332882</c:v>
                </c:pt>
                <c:pt idx="234">
                  <c:v>1949.5416666666215</c:v>
                </c:pt>
                <c:pt idx="235">
                  <c:v>1949.6249999999548</c:v>
                </c:pt>
                <c:pt idx="236">
                  <c:v>1949.708333333288</c:v>
                </c:pt>
                <c:pt idx="237">
                  <c:v>1949.7916666666213</c:v>
                </c:pt>
                <c:pt idx="238">
                  <c:v>1949.8749999999545</c:v>
                </c:pt>
                <c:pt idx="239">
                  <c:v>1949.9583333332878</c:v>
                </c:pt>
                <c:pt idx="240">
                  <c:v>1950.041666666621</c:v>
                </c:pt>
                <c:pt idx="241">
                  <c:v>1950.1249999999543</c:v>
                </c:pt>
                <c:pt idx="242">
                  <c:v>1950.2083333332876</c:v>
                </c:pt>
                <c:pt idx="243">
                  <c:v>1950.2916666666208</c:v>
                </c:pt>
                <c:pt idx="244">
                  <c:v>1950.3749999999541</c:v>
                </c:pt>
                <c:pt idx="245">
                  <c:v>1950.4583333332873</c:v>
                </c:pt>
                <c:pt idx="246">
                  <c:v>1950.5416666666206</c:v>
                </c:pt>
                <c:pt idx="247">
                  <c:v>1950.6249999999538</c:v>
                </c:pt>
                <c:pt idx="248">
                  <c:v>1950.7083333332871</c:v>
                </c:pt>
                <c:pt idx="249">
                  <c:v>1950.7916666666204</c:v>
                </c:pt>
                <c:pt idx="250">
                  <c:v>1950.8749999999536</c:v>
                </c:pt>
                <c:pt idx="251">
                  <c:v>1950.9583333332869</c:v>
                </c:pt>
                <c:pt idx="252">
                  <c:v>1951.0416666666201</c:v>
                </c:pt>
                <c:pt idx="253">
                  <c:v>1951.1249999999534</c:v>
                </c:pt>
                <c:pt idx="254">
                  <c:v>1951.2083333332866</c:v>
                </c:pt>
                <c:pt idx="255">
                  <c:v>1951.2916666666199</c:v>
                </c:pt>
                <c:pt idx="256">
                  <c:v>1951.3749999999532</c:v>
                </c:pt>
                <c:pt idx="257">
                  <c:v>1951.4583333332864</c:v>
                </c:pt>
                <c:pt idx="258">
                  <c:v>1951.5416666666197</c:v>
                </c:pt>
                <c:pt idx="259">
                  <c:v>1951.6249999999529</c:v>
                </c:pt>
                <c:pt idx="260">
                  <c:v>1951.7083333332862</c:v>
                </c:pt>
                <c:pt idx="261">
                  <c:v>1951.7916666666194</c:v>
                </c:pt>
                <c:pt idx="262">
                  <c:v>1951.8749999999527</c:v>
                </c:pt>
                <c:pt idx="263">
                  <c:v>1951.958333333286</c:v>
                </c:pt>
                <c:pt idx="264">
                  <c:v>1952.0416666666192</c:v>
                </c:pt>
                <c:pt idx="265">
                  <c:v>1952.1249999999525</c:v>
                </c:pt>
                <c:pt idx="266">
                  <c:v>1952.2083333332857</c:v>
                </c:pt>
                <c:pt idx="267">
                  <c:v>1952.291666666619</c:v>
                </c:pt>
                <c:pt idx="268">
                  <c:v>1952.3749999999523</c:v>
                </c:pt>
                <c:pt idx="269">
                  <c:v>1952.4583333332855</c:v>
                </c:pt>
                <c:pt idx="270">
                  <c:v>1952.5416666666188</c:v>
                </c:pt>
                <c:pt idx="271">
                  <c:v>1952.624999999952</c:v>
                </c:pt>
                <c:pt idx="272">
                  <c:v>1952.7083333332853</c:v>
                </c:pt>
                <c:pt idx="273">
                  <c:v>1952.7916666666185</c:v>
                </c:pt>
                <c:pt idx="274">
                  <c:v>1952.8749999999518</c:v>
                </c:pt>
                <c:pt idx="275">
                  <c:v>1952.9583333332851</c:v>
                </c:pt>
                <c:pt idx="276">
                  <c:v>1953.0416666666183</c:v>
                </c:pt>
                <c:pt idx="277">
                  <c:v>1953.1249999999516</c:v>
                </c:pt>
                <c:pt idx="278">
                  <c:v>1953.2083333332848</c:v>
                </c:pt>
                <c:pt idx="279">
                  <c:v>1953.2916666666181</c:v>
                </c:pt>
                <c:pt idx="280">
                  <c:v>1953.3749999999513</c:v>
                </c:pt>
                <c:pt idx="281">
                  <c:v>1953.4583333332846</c:v>
                </c:pt>
                <c:pt idx="282">
                  <c:v>1953.5416666666179</c:v>
                </c:pt>
                <c:pt idx="283">
                  <c:v>1953.6249999999511</c:v>
                </c:pt>
                <c:pt idx="284">
                  <c:v>1953.7083333332844</c:v>
                </c:pt>
                <c:pt idx="285">
                  <c:v>1953.7916666666176</c:v>
                </c:pt>
                <c:pt idx="286">
                  <c:v>1953.8749999999509</c:v>
                </c:pt>
                <c:pt idx="287">
                  <c:v>1953.9583333332841</c:v>
                </c:pt>
                <c:pt idx="288">
                  <c:v>1954.0416666666174</c:v>
                </c:pt>
                <c:pt idx="289">
                  <c:v>1954.1249999999507</c:v>
                </c:pt>
                <c:pt idx="290">
                  <c:v>1954.2083333332839</c:v>
                </c:pt>
                <c:pt idx="291">
                  <c:v>1954.2916666666172</c:v>
                </c:pt>
                <c:pt idx="292">
                  <c:v>1954.3749999999504</c:v>
                </c:pt>
                <c:pt idx="293">
                  <c:v>1954.4583333332837</c:v>
                </c:pt>
                <c:pt idx="294">
                  <c:v>1954.5416666666169</c:v>
                </c:pt>
                <c:pt idx="295">
                  <c:v>1954.6249999999502</c:v>
                </c:pt>
                <c:pt idx="296">
                  <c:v>1954.7083333332835</c:v>
                </c:pt>
                <c:pt idx="297">
                  <c:v>1954.7916666666167</c:v>
                </c:pt>
                <c:pt idx="298">
                  <c:v>1954.87499999995</c:v>
                </c:pt>
                <c:pt idx="299">
                  <c:v>1954.9583333332832</c:v>
                </c:pt>
                <c:pt idx="300">
                  <c:v>1955.0416666666165</c:v>
                </c:pt>
                <c:pt idx="301">
                  <c:v>1955.1249999999498</c:v>
                </c:pt>
                <c:pt idx="302">
                  <c:v>1955.208333333283</c:v>
                </c:pt>
                <c:pt idx="303">
                  <c:v>1955.2916666666163</c:v>
                </c:pt>
                <c:pt idx="304">
                  <c:v>1955.3749999999495</c:v>
                </c:pt>
                <c:pt idx="305">
                  <c:v>1955.4583333332828</c:v>
                </c:pt>
                <c:pt idx="306">
                  <c:v>1955.541666666616</c:v>
                </c:pt>
                <c:pt idx="307">
                  <c:v>1955.6249999999493</c:v>
                </c:pt>
                <c:pt idx="308">
                  <c:v>1955.7083333332826</c:v>
                </c:pt>
                <c:pt idx="309">
                  <c:v>1955.7916666666158</c:v>
                </c:pt>
                <c:pt idx="310">
                  <c:v>1955.8749999999491</c:v>
                </c:pt>
                <c:pt idx="311">
                  <c:v>1955.9583333332823</c:v>
                </c:pt>
                <c:pt idx="312">
                  <c:v>1956.0416666666156</c:v>
                </c:pt>
                <c:pt idx="313">
                  <c:v>1956.1249999999488</c:v>
                </c:pt>
                <c:pt idx="314">
                  <c:v>1956.2083333332821</c:v>
                </c:pt>
                <c:pt idx="315">
                  <c:v>1956.2916666666154</c:v>
                </c:pt>
                <c:pt idx="316">
                  <c:v>1956.3749999999486</c:v>
                </c:pt>
                <c:pt idx="317">
                  <c:v>1956.4583333332819</c:v>
                </c:pt>
                <c:pt idx="318">
                  <c:v>1956.5416666666151</c:v>
                </c:pt>
                <c:pt idx="319">
                  <c:v>1956.6249999999484</c:v>
                </c:pt>
                <c:pt idx="320">
                  <c:v>1956.7083333332816</c:v>
                </c:pt>
                <c:pt idx="321">
                  <c:v>1956.7916666666149</c:v>
                </c:pt>
                <c:pt idx="322">
                  <c:v>1956.8749999999482</c:v>
                </c:pt>
                <c:pt idx="323">
                  <c:v>1956.9583333332814</c:v>
                </c:pt>
                <c:pt idx="324">
                  <c:v>1957.0416666666147</c:v>
                </c:pt>
                <c:pt idx="325">
                  <c:v>1957.1249999999479</c:v>
                </c:pt>
                <c:pt idx="326">
                  <c:v>1957.2083333332812</c:v>
                </c:pt>
                <c:pt idx="327">
                  <c:v>1957.2916666666144</c:v>
                </c:pt>
                <c:pt idx="328">
                  <c:v>1957.3749999999477</c:v>
                </c:pt>
                <c:pt idx="329">
                  <c:v>1957.458333333281</c:v>
                </c:pt>
                <c:pt idx="330">
                  <c:v>1957.5416666666142</c:v>
                </c:pt>
                <c:pt idx="331">
                  <c:v>1957.6249999999475</c:v>
                </c:pt>
                <c:pt idx="332">
                  <c:v>1957.7083333332807</c:v>
                </c:pt>
                <c:pt idx="333">
                  <c:v>1957.791666666614</c:v>
                </c:pt>
                <c:pt idx="334">
                  <c:v>1957.8749999999472</c:v>
                </c:pt>
                <c:pt idx="335">
                  <c:v>1957.9583333332805</c:v>
                </c:pt>
                <c:pt idx="336">
                  <c:v>1958.0416666666138</c:v>
                </c:pt>
                <c:pt idx="337">
                  <c:v>1958.124999999947</c:v>
                </c:pt>
                <c:pt idx="338">
                  <c:v>1958.2083333332803</c:v>
                </c:pt>
                <c:pt idx="339">
                  <c:v>1958.2916666666135</c:v>
                </c:pt>
                <c:pt idx="340">
                  <c:v>1958.3749999999468</c:v>
                </c:pt>
                <c:pt idx="341">
                  <c:v>1958.4583333332801</c:v>
                </c:pt>
                <c:pt idx="342">
                  <c:v>1958.5416666666133</c:v>
                </c:pt>
                <c:pt idx="343">
                  <c:v>1958.6249999999466</c:v>
                </c:pt>
                <c:pt idx="344">
                  <c:v>1958.7083333332798</c:v>
                </c:pt>
                <c:pt idx="345">
                  <c:v>1958.7916666666131</c:v>
                </c:pt>
                <c:pt idx="346">
                  <c:v>1958.8749999999463</c:v>
                </c:pt>
                <c:pt idx="347">
                  <c:v>1958.9583333332796</c:v>
                </c:pt>
                <c:pt idx="348">
                  <c:v>1959.0416666666129</c:v>
                </c:pt>
                <c:pt idx="349">
                  <c:v>1959.1249999999461</c:v>
                </c:pt>
                <c:pt idx="350">
                  <c:v>1959.2083333332794</c:v>
                </c:pt>
                <c:pt idx="351">
                  <c:v>1959.2916666666126</c:v>
                </c:pt>
                <c:pt idx="352">
                  <c:v>1959.3749999999459</c:v>
                </c:pt>
                <c:pt idx="353">
                  <c:v>1959.4583333332791</c:v>
                </c:pt>
                <c:pt idx="354">
                  <c:v>1959.5416666666124</c:v>
                </c:pt>
                <c:pt idx="355">
                  <c:v>1959.6249999999457</c:v>
                </c:pt>
                <c:pt idx="356">
                  <c:v>1959.7083333332789</c:v>
                </c:pt>
                <c:pt idx="357">
                  <c:v>1959.7916666666122</c:v>
                </c:pt>
                <c:pt idx="358">
                  <c:v>1959.8749999999454</c:v>
                </c:pt>
                <c:pt idx="359">
                  <c:v>1959.9583333332787</c:v>
                </c:pt>
                <c:pt idx="360">
                  <c:v>1960.0416666666119</c:v>
                </c:pt>
                <c:pt idx="361">
                  <c:v>1960.1249999999452</c:v>
                </c:pt>
                <c:pt idx="362">
                  <c:v>1960.2083333332785</c:v>
                </c:pt>
                <c:pt idx="363">
                  <c:v>1960.2916666666117</c:v>
                </c:pt>
                <c:pt idx="364">
                  <c:v>1960.374999999945</c:v>
                </c:pt>
                <c:pt idx="365">
                  <c:v>1960.4583333332782</c:v>
                </c:pt>
                <c:pt idx="366">
                  <c:v>1960.5416666666115</c:v>
                </c:pt>
                <c:pt idx="367">
                  <c:v>1960.6249999999447</c:v>
                </c:pt>
                <c:pt idx="368">
                  <c:v>1960.708333333278</c:v>
                </c:pt>
                <c:pt idx="369">
                  <c:v>1960.7916666666113</c:v>
                </c:pt>
                <c:pt idx="370">
                  <c:v>1960.8749999999445</c:v>
                </c:pt>
                <c:pt idx="371">
                  <c:v>1960.9583333332778</c:v>
                </c:pt>
                <c:pt idx="372">
                  <c:v>1961.041666666611</c:v>
                </c:pt>
                <c:pt idx="373">
                  <c:v>1961.1249999999443</c:v>
                </c:pt>
                <c:pt idx="374">
                  <c:v>1961.2083333332776</c:v>
                </c:pt>
                <c:pt idx="375">
                  <c:v>1961.2916666666108</c:v>
                </c:pt>
                <c:pt idx="376">
                  <c:v>1961.3749999999441</c:v>
                </c:pt>
                <c:pt idx="377">
                  <c:v>1961.4583333332773</c:v>
                </c:pt>
                <c:pt idx="378">
                  <c:v>1961.5416666666106</c:v>
                </c:pt>
                <c:pt idx="379">
                  <c:v>1961.6249999999438</c:v>
                </c:pt>
                <c:pt idx="380">
                  <c:v>1961.7083333332771</c:v>
                </c:pt>
                <c:pt idx="381">
                  <c:v>1961.7916666666104</c:v>
                </c:pt>
                <c:pt idx="382">
                  <c:v>1961.8749999999436</c:v>
                </c:pt>
                <c:pt idx="383">
                  <c:v>1961.9583333332769</c:v>
                </c:pt>
                <c:pt idx="384">
                  <c:v>1962.0416666666101</c:v>
                </c:pt>
                <c:pt idx="385">
                  <c:v>1962.1249999999434</c:v>
                </c:pt>
                <c:pt idx="386">
                  <c:v>1962.2083333332766</c:v>
                </c:pt>
                <c:pt idx="387">
                  <c:v>1962.2916666666099</c:v>
                </c:pt>
                <c:pt idx="388">
                  <c:v>1962.3749999999432</c:v>
                </c:pt>
                <c:pt idx="389">
                  <c:v>1962.4583333332764</c:v>
                </c:pt>
                <c:pt idx="390">
                  <c:v>1962.5416666666097</c:v>
                </c:pt>
                <c:pt idx="391">
                  <c:v>1962.6249999999429</c:v>
                </c:pt>
                <c:pt idx="392">
                  <c:v>1962.7083333332762</c:v>
                </c:pt>
                <c:pt idx="393">
                  <c:v>1962.7916666666094</c:v>
                </c:pt>
                <c:pt idx="394">
                  <c:v>1962.8749999999427</c:v>
                </c:pt>
                <c:pt idx="395">
                  <c:v>1962.958333333276</c:v>
                </c:pt>
                <c:pt idx="396">
                  <c:v>1963.0416666666092</c:v>
                </c:pt>
                <c:pt idx="397">
                  <c:v>1963.1249999999425</c:v>
                </c:pt>
                <c:pt idx="398">
                  <c:v>1963.2083333332757</c:v>
                </c:pt>
                <c:pt idx="399">
                  <c:v>1963.291666666609</c:v>
                </c:pt>
                <c:pt idx="400">
                  <c:v>1963.3749999999422</c:v>
                </c:pt>
                <c:pt idx="401">
                  <c:v>1963.4583333332755</c:v>
                </c:pt>
                <c:pt idx="402">
                  <c:v>1963.5416666666088</c:v>
                </c:pt>
                <c:pt idx="403">
                  <c:v>1963.624999999942</c:v>
                </c:pt>
                <c:pt idx="404">
                  <c:v>1963.7083333332753</c:v>
                </c:pt>
                <c:pt idx="405">
                  <c:v>1963.7916666666085</c:v>
                </c:pt>
                <c:pt idx="406">
                  <c:v>1963.8749999999418</c:v>
                </c:pt>
                <c:pt idx="407">
                  <c:v>1963.958333333275</c:v>
                </c:pt>
                <c:pt idx="408">
                  <c:v>1964.0416666666083</c:v>
                </c:pt>
                <c:pt idx="409">
                  <c:v>1964.1249999999416</c:v>
                </c:pt>
                <c:pt idx="410">
                  <c:v>1964.2083333332748</c:v>
                </c:pt>
                <c:pt idx="411">
                  <c:v>1964.2916666666081</c:v>
                </c:pt>
                <c:pt idx="412">
                  <c:v>1964.3749999999413</c:v>
                </c:pt>
                <c:pt idx="413">
                  <c:v>1964.4583333332746</c:v>
                </c:pt>
                <c:pt idx="414">
                  <c:v>1964.5416666666079</c:v>
                </c:pt>
                <c:pt idx="415">
                  <c:v>1964.6249999999411</c:v>
                </c:pt>
                <c:pt idx="416">
                  <c:v>1964.7083333332744</c:v>
                </c:pt>
                <c:pt idx="417">
                  <c:v>1964.7916666666076</c:v>
                </c:pt>
                <c:pt idx="418">
                  <c:v>1964.8749999999409</c:v>
                </c:pt>
                <c:pt idx="419">
                  <c:v>1964.9583333332741</c:v>
                </c:pt>
                <c:pt idx="420">
                  <c:v>1965.0416666666074</c:v>
                </c:pt>
                <c:pt idx="421">
                  <c:v>1965.1249999999407</c:v>
                </c:pt>
                <c:pt idx="422">
                  <c:v>1965.2083333332739</c:v>
                </c:pt>
                <c:pt idx="423">
                  <c:v>1965.2916666666072</c:v>
                </c:pt>
                <c:pt idx="424">
                  <c:v>1965.3749999999404</c:v>
                </c:pt>
                <c:pt idx="425">
                  <c:v>1965.4583333332737</c:v>
                </c:pt>
                <c:pt idx="426">
                  <c:v>1965.5416666666069</c:v>
                </c:pt>
                <c:pt idx="427">
                  <c:v>1965.6249999999402</c:v>
                </c:pt>
                <c:pt idx="428">
                  <c:v>1965.7083333332735</c:v>
                </c:pt>
                <c:pt idx="429">
                  <c:v>1965.7916666666067</c:v>
                </c:pt>
                <c:pt idx="430">
                  <c:v>1965.87499999994</c:v>
                </c:pt>
                <c:pt idx="431">
                  <c:v>1965.9583333332732</c:v>
                </c:pt>
                <c:pt idx="432">
                  <c:v>1966.0416666666065</c:v>
                </c:pt>
                <c:pt idx="433">
                  <c:v>1966.1249999999397</c:v>
                </c:pt>
                <c:pt idx="434">
                  <c:v>1966.208333333273</c:v>
                </c:pt>
                <c:pt idx="435">
                  <c:v>1966.2916666666063</c:v>
                </c:pt>
                <c:pt idx="436">
                  <c:v>1966.3749999999395</c:v>
                </c:pt>
                <c:pt idx="437">
                  <c:v>1966.4583333332728</c:v>
                </c:pt>
                <c:pt idx="438">
                  <c:v>1966.541666666606</c:v>
                </c:pt>
                <c:pt idx="439">
                  <c:v>1966.6249999999393</c:v>
                </c:pt>
                <c:pt idx="440">
                  <c:v>1966.7083333332725</c:v>
                </c:pt>
                <c:pt idx="441">
                  <c:v>1966.7916666666058</c:v>
                </c:pt>
                <c:pt idx="442">
                  <c:v>1966.8749999999391</c:v>
                </c:pt>
                <c:pt idx="443">
                  <c:v>1966.9583333332723</c:v>
                </c:pt>
                <c:pt idx="444">
                  <c:v>1967.0416666666056</c:v>
                </c:pt>
                <c:pt idx="445">
                  <c:v>1967.1249999999388</c:v>
                </c:pt>
                <c:pt idx="446">
                  <c:v>1967.2083333332721</c:v>
                </c:pt>
                <c:pt idx="447">
                  <c:v>1967.2916666666054</c:v>
                </c:pt>
                <c:pt idx="448">
                  <c:v>1967.3749999999386</c:v>
                </c:pt>
                <c:pt idx="449">
                  <c:v>1967.4583333332719</c:v>
                </c:pt>
                <c:pt idx="450">
                  <c:v>1967.5416666666051</c:v>
                </c:pt>
                <c:pt idx="451">
                  <c:v>1967.6249999999384</c:v>
                </c:pt>
                <c:pt idx="452">
                  <c:v>1967.7083333332716</c:v>
                </c:pt>
                <c:pt idx="453">
                  <c:v>1967.7916666666049</c:v>
                </c:pt>
                <c:pt idx="454">
                  <c:v>1967.8749999999382</c:v>
                </c:pt>
                <c:pt idx="455">
                  <c:v>1967.9583333332714</c:v>
                </c:pt>
                <c:pt idx="456">
                  <c:v>1968.0416666666047</c:v>
                </c:pt>
                <c:pt idx="457">
                  <c:v>1968.1249999999379</c:v>
                </c:pt>
                <c:pt idx="458">
                  <c:v>1968.2083333332712</c:v>
                </c:pt>
                <c:pt idx="459">
                  <c:v>1968.2916666666044</c:v>
                </c:pt>
                <c:pt idx="460">
                  <c:v>1968.3749999999377</c:v>
                </c:pt>
                <c:pt idx="461">
                  <c:v>1968.458333333271</c:v>
                </c:pt>
                <c:pt idx="462">
                  <c:v>1968.5416666666042</c:v>
                </c:pt>
                <c:pt idx="463">
                  <c:v>1968.6249999999375</c:v>
                </c:pt>
                <c:pt idx="464">
                  <c:v>1968.7083333332707</c:v>
                </c:pt>
                <c:pt idx="465">
                  <c:v>1968.791666666604</c:v>
                </c:pt>
                <c:pt idx="466">
                  <c:v>1968.8749999999372</c:v>
                </c:pt>
                <c:pt idx="467">
                  <c:v>1968.9583333332705</c:v>
                </c:pt>
                <c:pt idx="468">
                  <c:v>1969.0416666666038</c:v>
                </c:pt>
                <c:pt idx="469">
                  <c:v>1969.124999999937</c:v>
                </c:pt>
                <c:pt idx="470">
                  <c:v>1969.2083333332703</c:v>
                </c:pt>
                <c:pt idx="471">
                  <c:v>1969.2916666666035</c:v>
                </c:pt>
                <c:pt idx="472">
                  <c:v>1969.3749999999368</c:v>
                </c:pt>
                <c:pt idx="473">
                  <c:v>1969.45833333327</c:v>
                </c:pt>
                <c:pt idx="474">
                  <c:v>1969.5416666666033</c:v>
                </c:pt>
                <c:pt idx="475">
                  <c:v>1969.6249999999366</c:v>
                </c:pt>
                <c:pt idx="476">
                  <c:v>1969.7083333332698</c:v>
                </c:pt>
                <c:pt idx="477">
                  <c:v>1969.7916666666031</c:v>
                </c:pt>
                <c:pt idx="478">
                  <c:v>1969.8749999999363</c:v>
                </c:pt>
                <c:pt idx="479">
                  <c:v>1969.9583333332696</c:v>
                </c:pt>
                <c:pt idx="480">
                  <c:v>1970.0416666666029</c:v>
                </c:pt>
                <c:pt idx="481">
                  <c:v>1970.1249999999361</c:v>
                </c:pt>
                <c:pt idx="482">
                  <c:v>1970.2083333332694</c:v>
                </c:pt>
                <c:pt idx="483">
                  <c:v>1970.2916666666026</c:v>
                </c:pt>
                <c:pt idx="484">
                  <c:v>1970.3749999999359</c:v>
                </c:pt>
                <c:pt idx="485">
                  <c:v>1970.4583333332691</c:v>
                </c:pt>
                <c:pt idx="486">
                  <c:v>1970.5416666666024</c:v>
                </c:pt>
                <c:pt idx="487">
                  <c:v>1970.6249999999357</c:v>
                </c:pt>
                <c:pt idx="488">
                  <c:v>1970.7083333332689</c:v>
                </c:pt>
                <c:pt idx="489">
                  <c:v>1970.7916666666022</c:v>
                </c:pt>
                <c:pt idx="490">
                  <c:v>1970.8749999999354</c:v>
                </c:pt>
                <c:pt idx="491">
                  <c:v>1970.9583333332687</c:v>
                </c:pt>
                <c:pt idx="492">
                  <c:v>1971.0416666666019</c:v>
                </c:pt>
                <c:pt idx="493">
                  <c:v>1971.1249999999352</c:v>
                </c:pt>
                <c:pt idx="494">
                  <c:v>1971.2083333332685</c:v>
                </c:pt>
                <c:pt idx="495">
                  <c:v>1971.2916666666017</c:v>
                </c:pt>
                <c:pt idx="496">
                  <c:v>1971.374999999935</c:v>
                </c:pt>
                <c:pt idx="497">
                  <c:v>1971.4583333332682</c:v>
                </c:pt>
                <c:pt idx="498">
                  <c:v>1971.5416666666015</c:v>
                </c:pt>
                <c:pt idx="499">
                  <c:v>1971.6249999999347</c:v>
                </c:pt>
                <c:pt idx="500">
                  <c:v>1971.708333333268</c:v>
                </c:pt>
                <c:pt idx="501">
                  <c:v>1971.7916666666013</c:v>
                </c:pt>
                <c:pt idx="502">
                  <c:v>1971.8749999999345</c:v>
                </c:pt>
                <c:pt idx="503">
                  <c:v>1971.9583333332678</c:v>
                </c:pt>
                <c:pt idx="504">
                  <c:v>1972.041666666601</c:v>
                </c:pt>
                <c:pt idx="505">
                  <c:v>1972.1249999999343</c:v>
                </c:pt>
                <c:pt idx="506">
                  <c:v>1972.2083333332675</c:v>
                </c:pt>
                <c:pt idx="507">
                  <c:v>1972.2916666666008</c:v>
                </c:pt>
                <c:pt idx="508">
                  <c:v>1972.3749999999341</c:v>
                </c:pt>
                <c:pt idx="509">
                  <c:v>1972.4583333332673</c:v>
                </c:pt>
                <c:pt idx="510">
                  <c:v>1972.5416666666006</c:v>
                </c:pt>
                <c:pt idx="511">
                  <c:v>1972.6249999999338</c:v>
                </c:pt>
                <c:pt idx="512">
                  <c:v>1972.7083333332671</c:v>
                </c:pt>
                <c:pt idx="513">
                  <c:v>1972.7916666666003</c:v>
                </c:pt>
                <c:pt idx="514">
                  <c:v>1972.8749999999336</c:v>
                </c:pt>
                <c:pt idx="515">
                  <c:v>1972.9583333332669</c:v>
                </c:pt>
                <c:pt idx="516">
                  <c:v>1973.0416666666001</c:v>
                </c:pt>
                <c:pt idx="517">
                  <c:v>1973.1249999999334</c:v>
                </c:pt>
                <c:pt idx="518">
                  <c:v>1973.2083333332666</c:v>
                </c:pt>
                <c:pt idx="519">
                  <c:v>1973.2916666665999</c:v>
                </c:pt>
                <c:pt idx="520">
                  <c:v>1973.3749999999332</c:v>
                </c:pt>
                <c:pt idx="521">
                  <c:v>1973.4583333332664</c:v>
                </c:pt>
                <c:pt idx="522">
                  <c:v>1973.5416666665997</c:v>
                </c:pt>
                <c:pt idx="523">
                  <c:v>1973.6249999999329</c:v>
                </c:pt>
                <c:pt idx="524">
                  <c:v>1973.7083333332662</c:v>
                </c:pt>
                <c:pt idx="525">
                  <c:v>1973.7916666665994</c:v>
                </c:pt>
                <c:pt idx="526">
                  <c:v>1973.8749999999327</c:v>
                </c:pt>
                <c:pt idx="527">
                  <c:v>1973.958333333266</c:v>
                </c:pt>
                <c:pt idx="528">
                  <c:v>1974.0416666665992</c:v>
                </c:pt>
                <c:pt idx="529">
                  <c:v>1974.1249999999325</c:v>
                </c:pt>
                <c:pt idx="530">
                  <c:v>1974.2083333332657</c:v>
                </c:pt>
                <c:pt idx="531">
                  <c:v>1974.291666666599</c:v>
                </c:pt>
                <c:pt idx="532">
                  <c:v>1974.3749999999322</c:v>
                </c:pt>
                <c:pt idx="533">
                  <c:v>1974.4583333332655</c:v>
                </c:pt>
                <c:pt idx="534">
                  <c:v>1974.5416666665988</c:v>
                </c:pt>
                <c:pt idx="535">
                  <c:v>1974.624999999932</c:v>
                </c:pt>
                <c:pt idx="536">
                  <c:v>1974.7083333332653</c:v>
                </c:pt>
                <c:pt idx="537">
                  <c:v>1974.7916666665985</c:v>
                </c:pt>
                <c:pt idx="538">
                  <c:v>1974.8749999999318</c:v>
                </c:pt>
                <c:pt idx="539">
                  <c:v>1974.958333333265</c:v>
                </c:pt>
                <c:pt idx="540">
                  <c:v>1975.0416666665983</c:v>
                </c:pt>
                <c:pt idx="541">
                  <c:v>1975.1249999999316</c:v>
                </c:pt>
                <c:pt idx="542">
                  <c:v>1975.2083333332648</c:v>
                </c:pt>
                <c:pt idx="543">
                  <c:v>1975.2916666665981</c:v>
                </c:pt>
                <c:pt idx="544">
                  <c:v>1975.3749999999313</c:v>
                </c:pt>
                <c:pt idx="545">
                  <c:v>1975.4583333332646</c:v>
                </c:pt>
                <c:pt idx="546">
                  <c:v>1975.5416666665978</c:v>
                </c:pt>
                <c:pt idx="547">
                  <c:v>1975.6249999999311</c:v>
                </c:pt>
                <c:pt idx="548">
                  <c:v>1975.7083333332644</c:v>
                </c:pt>
                <c:pt idx="549">
                  <c:v>1975.7916666665976</c:v>
                </c:pt>
                <c:pt idx="550">
                  <c:v>1975.8749999999309</c:v>
                </c:pt>
                <c:pt idx="551">
                  <c:v>1975.9583333332641</c:v>
                </c:pt>
                <c:pt idx="552">
                  <c:v>1976.0416666665974</c:v>
                </c:pt>
                <c:pt idx="553">
                  <c:v>1976.1249999999307</c:v>
                </c:pt>
                <c:pt idx="554">
                  <c:v>1976.2083333332639</c:v>
                </c:pt>
                <c:pt idx="555">
                  <c:v>1976.2916666665972</c:v>
                </c:pt>
                <c:pt idx="556">
                  <c:v>1976.3749999999304</c:v>
                </c:pt>
                <c:pt idx="557">
                  <c:v>1976.4583333332637</c:v>
                </c:pt>
                <c:pt idx="558">
                  <c:v>1976.5416666665969</c:v>
                </c:pt>
                <c:pt idx="559">
                  <c:v>1976.6249999999302</c:v>
                </c:pt>
                <c:pt idx="560">
                  <c:v>1976.7083333332635</c:v>
                </c:pt>
                <c:pt idx="561">
                  <c:v>1976.7916666665967</c:v>
                </c:pt>
                <c:pt idx="562">
                  <c:v>1976.87499999993</c:v>
                </c:pt>
                <c:pt idx="563">
                  <c:v>1976.9583333332632</c:v>
                </c:pt>
                <c:pt idx="564">
                  <c:v>1977.0416666665965</c:v>
                </c:pt>
                <c:pt idx="565">
                  <c:v>1977.1249999999297</c:v>
                </c:pt>
                <c:pt idx="566">
                  <c:v>1977.208333333263</c:v>
                </c:pt>
                <c:pt idx="567">
                  <c:v>1977.2916666665963</c:v>
                </c:pt>
                <c:pt idx="568">
                  <c:v>1977.3749999999295</c:v>
                </c:pt>
                <c:pt idx="569">
                  <c:v>1977.4583333332628</c:v>
                </c:pt>
                <c:pt idx="570">
                  <c:v>1977.541666666596</c:v>
                </c:pt>
                <c:pt idx="571">
                  <c:v>1977.6249999999293</c:v>
                </c:pt>
                <c:pt idx="572">
                  <c:v>1977.7083333332625</c:v>
                </c:pt>
                <c:pt idx="573">
                  <c:v>1977.7916666665958</c:v>
                </c:pt>
                <c:pt idx="574">
                  <c:v>1977.8749999999291</c:v>
                </c:pt>
                <c:pt idx="575">
                  <c:v>1977.9583333332623</c:v>
                </c:pt>
                <c:pt idx="576">
                  <c:v>1978.0416666665956</c:v>
                </c:pt>
                <c:pt idx="577">
                  <c:v>1978.1249999999288</c:v>
                </c:pt>
                <c:pt idx="578">
                  <c:v>1978.2083333332621</c:v>
                </c:pt>
                <c:pt idx="579">
                  <c:v>1978.2916666665953</c:v>
                </c:pt>
                <c:pt idx="580">
                  <c:v>1978.3749999999286</c:v>
                </c:pt>
                <c:pt idx="581">
                  <c:v>1978.4583333332619</c:v>
                </c:pt>
                <c:pt idx="582">
                  <c:v>1978.5416666665951</c:v>
                </c:pt>
                <c:pt idx="583">
                  <c:v>1978.6249999999284</c:v>
                </c:pt>
                <c:pt idx="584">
                  <c:v>1978.7083333332616</c:v>
                </c:pt>
                <c:pt idx="585">
                  <c:v>1978.7916666665949</c:v>
                </c:pt>
                <c:pt idx="586">
                  <c:v>1978.8749999999281</c:v>
                </c:pt>
                <c:pt idx="587">
                  <c:v>1978.9583333332614</c:v>
                </c:pt>
                <c:pt idx="588">
                  <c:v>1979.0416666665947</c:v>
                </c:pt>
                <c:pt idx="589">
                  <c:v>1979.1249999999279</c:v>
                </c:pt>
                <c:pt idx="590">
                  <c:v>1979.2083333332612</c:v>
                </c:pt>
                <c:pt idx="591">
                  <c:v>1979.2916666665944</c:v>
                </c:pt>
                <c:pt idx="592">
                  <c:v>1979.3749999999277</c:v>
                </c:pt>
                <c:pt idx="593">
                  <c:v>1979.458333333261</c:v>
                </c:pt>
                <c:pt idx="594">
                  <c:v>1979.5416666665942</c:v>
                </c:pt>
                <c:pt idx="595">
                  <c:v>1979.6249999999275</c:v>
                </c:pt>
                <c:pt idx="596">
                  <c:v>1979.7083333332607</c:v>
                </c:pt>
                <c:pt idx="597">
                  <c:v>1979.791666666594</c:v>
                </c:pt>
                <c:pt idx="598">
                  <c:v>1979.8749999999272</c:v>
                </c:pt>
                <c:pt idx="599">
                  <c:v>1979.9583333332605</c:v>
                </c:pt>
                <c:pt idx="600">
                  <c:v>1980.0416666665938</c:v>
                </c:pt>
                <c:pt idx="601">
                  <c:v>1980.124999999927</c:v>
                </c:pt>
                <c:pt idx="602">
                  <c:v>1980.2083333332603</c:v>
                </c:pt>
                <c:pt idx="603">
                  <c:v>1980.2916666665935</c:v>
                </c:pt>
                <c:pt idx="604">
                  <c:v>1980.3749999999268</c:v>
                </c:pt>
                <c:pt idx="605">
                  <c:v>1980.45833333326</c:v>
                </c:pt>
                <c:pt idx="606">
                  <c:v>1980.5416666665933</c:v>
                </c:pt>
                <c:pt idx="607">
                  <c:v>1980.6249999999266</c:v>
                </c:pt>
                <c:pt idx="608">
                  <c:v>1980.7083333332598</c:v>
                </c:pt>
                <c:pt idx="609">
                  <c:v>1980.7916666665931</c:v>
                </c:pt>
                <c:pt idx="610">
                  <c:v>1980.8749999999263</c:v>
                </c:pt>
                <c:pt idx="611">
                  <c:v>1980.9583333332596</c:v>
                </c:pt>
                <c:pt idx="612">
                  <c:v>1981.0416666665928</c:v>
                </c:pt>
                <c:pt idx="613">
                  <c:v>1981.1249999999261</c:v>
                </c:pt>
                <c:pt idx="614">
                  <c:v>1981.2083333332594</c:v>
                </c:pt>
                <c:pt idx="615">
                  <c:v>1981.2916666665926</c:v>
                </c:pt>
                <c:pt idx="616">
                  <c:v>1981.3749999999259</c:v>
                </c:pt>
                <c:pt idx="617">
                  <c:v>1981.4583333332591</c:v>
                </c:pt>
                <c:pt idx="618">
                  <c:v>1981.5416666665924</c:v>
                </c:pt>
                <c:pt idx="619">
                  <c:v>1981.6249999999256</c:v>
                </c:pt>
                <c:pt idx="620">
                  <c:v>1981.7083333332589</c:v>
                </c:pt>
                <c:pt idx="621">
                  <c:v>1981.7916666665922</c:v>
                </c:pt>
                <c:pt idx="622">
                  <c:v>1981.8749999999254</c:v>
                </c:pt>
                <c:pt idx="623">
                  <c:v>1981.9583333332587</c:v>
                </c:pt>
                <c:pt idx="624">
                  <c:v>1982.0416666665919</c:v>
                </c:pt>
                <c:pt idx="625">
                  <c:v>1982.1249999999252</c:v>
                </c:pt>
                <c:pt idx="626">
                  <c:v>1982.2083333332585</c:v>
                </c:pt>
                <c:pt idx="627">
                  <c:v>1982.2916666665917</c:v>
                </c:pt>
                <c:pt idx="628">
                  <c:v>1982.374999999925</c:v>
                </c:pt>
                <c:pt idx="629">
                  <c:v>1982.4583333332582</c:v>
                </c:pt>
                <c:pt idx="630">
                  <c:v>1982.5416666665915</c:v>
                </c:pt>
                <c:pt idx="631">
                  <c:v>1982.6249999999247</c:v>
                </c:pt>
                <c:pt idx="632">
                  <c:v>1982.708333333258</c:v>
                </c:pt>
                <c:pt idx="633">
                  <c:v>1982.7916666665913</c:v>
                </c:pt>
                <c:pt idx="634">
                  <c:v>1982.8749999999245</c:v>
                </c:pt>
                <c:pt idx="635">
                  <c:v>1982.9583333332578</c:v>
                </c:pt>
                <c:pt idx="636">
                  <c:v>1983.041666666591</c:v>
                </c:pt>
                <c:pt idx="637">
                  <c:v>1983.1249999999243</c:v>
                </c:pt>
                <c:pt idx="638">
                  <c:v>1983.2083333332575</c:v>
                </c:pt>
                <c:pt idx="639">
                  <c:v>1983.2916666665908</c:v>
                </c:pt>
                <c:pt idx="640">
                  <c:v>1983.3749999999241</c:v>
                </c:pt>
                <c:pt idx="641">
                  <c:v>1983.4583333332573</c:v>
                </c:pt>
                <c:pt idx="642">
                  <c:v>1983.5416666665906</c:v>
                </c:pt>
                <c:pt idx="643">
                  <c:v>1983.6249999999238</c:v>
                </c:pt>
                <c:pt idx="644">
                  <c:v>1983.7083333332571</c:v>
                </c:pt>
                <c:pt idx="645">
                  <c:v>1983.7916666665903</c:v>
                </c:pt>
                <c:pt idx="646">
                  <c:v>1983.8749999999236</c:v>
                </c:pt>
                <c:pt idx="647">
                  <c:v>1983.9583333332569</c:v>
                </c:pt>
                <c:pt idx="648">
                  <c:v>1984.0416666665901</c:v>
                </c:pt>
                <c:pt idx="649">
                  <c:v>1984.1249999999234</c:v>
                </c:pt>
                <c:pt idx="650">
                  <c:v>1984.2083333332566</c:v>
                </c:pt>
                <c:pt idx="651">
                  <c:v>1984.2916666665899</c:v>
                </c:pt>
                <c:pt idx="652">
                  <c:v>1984.3749999999231</c:v>
                </c:pt>
                <c:pt idx="653">
                  <c:v>1984.4583333332564</c:v>
                </c:pt>
                <c:pt idx="654">
                  <c:v>1984.5416666665897</c:v>
                </c:pt>
                <c:pt idx="655">
                  <c:v>1984.6249999999229</c:v>
                </c:pt>
                <c:pt idx="656">
                  <c:v>1984.7083333332562</c:v>
                </c:pt>
                <c:pt idx="657">
                  <c:v>1984.7916666665894</c:v>
                </c:pt>
                <c:pt idx="658">
                  <c:v>1984.8749999999227</c:v>
                </c:pt>
                <c:pt idx="659">
                  <c:v>1984.958333333256</c:v>
                </c:pt>
                <c:pt idx="660">
                  <c:v>1985.0416666665892</c:v>
                </c:pt>
                <c:pt idx="661">
                  <c:v>1985.1249999999225</c:v>
                </c:pt>
                <c:pt idx="662">
                  <c:v>1985.2083333332557</c:v>
                </c:pt>
                <c:pt idx="663">
                  <c:v>1985.291666666589</c:v>
                </c:pt>
                <c:pt idx="664">
                  <c:v>1985.3749999999222</c:v>
                </c:pt>
                <c:pt idx="665">
                  <c:v>1985.4583333332555</c:v>
                </c:pt>
                <c:pt idx="666">
                  <c:v>1985.5416666665888</c:v>
                </c:pt>
                <c:pt idx="667">
                  <c:v>1985.624999999922</c:v>
                </c:pt>
                <c:pt idx="668">
                  <c:v>1985.7083333332553</c:v>
                </c:pt>
                <c:pt idx="669">
                  <c:v>1985.7916666665885</c:v>
                </c:pt>
                <c:pt idx="670">
                  <c:v>1985.8749999999218</c:v>
                </c:pt>
                <c:pt idx="671">
                  <c:v>1985.958333333255</c:v>
                </c:pt>
                <c:pt idx="672">
                  <c:v>1986.0416666665883</c:v>
                </c:pt>
                <c:pt idx="673">
                  <c:v>1986.1249999999216</c:v>
                </c:pt>
                <c:pt idx="674">
                  <c:v>1986.2083333332548</c:v>
                </c:pt>
                <c:pt idx="675">
                  <c:v>1986.2916666665881</c:v>
                </c:pt>
                <c:pt idx="676">
                  <c:v>1986.3749999999213</c:v>
                </c:pt>
                <c:pt idx="677">
                  <c:v>1986.4583333332546</c:v>
                </c:pt>
                <c:pt idx="678">
                  <c:v>1986.5416666665878</c:v>
                </c:pt>
                <c:pt idx="679">
                  <c:v>1986.6249999999211</c:v>
                </c:pt>
                <c:pt idx="680">
                  <c:v>1986.7083333332544</c:v>
                </c:pt>
                <c:pt idx="681">
                  <c:v>1986.7916666665876</c:v>
                </c:pt>
                <c:pt idx="682">
                  <c:v>1986.8749999999209</c:v>
                </c:pt>
                <c:pt idx="683">
                  <c:v>1986.9583333332541</c:v>
                </c:pt>
                <c:pt idx="684">
                  <c:v>1987.0416666665874</c:v>
                </c:pt>
                <c:pt idx="685">
                  <c:v>1987.1249999999206</c:v>
                </c:pt>
                <c:pt idx="686">
                  <c:v>1987.2083333332539</c:v>
                </c:pt>
                <c:pt idx="687">
                  <c:v>1987.2916666665872</c:v>
                </c:pt>
                <c:pt idx="688">
                  <c:v>1987.3749999999204</c:v>
                </c:pt>
                <c:pt idx="689">
                  <c:v>1987.4583333332537</c:v>
                </c:pt>
                <c:pt idx="690">
                  <c:v>1987.5416666665869</c:v>
                </c:pt>
                <c:pt idx="691">
                  <c:v>1987.6249999999202</c:v>
                </c:pt>
                <c:pt idx="692">
                  <c:v>1987.7083333332534</c:v>
                </c:pt>
                <c:pt idx="693">
                  <c:v>1987.7916666665867</c:v>
                </c:pt>
                <c:pt idx="694">
                  <c:v>1987.87499999992</c:v>
                </c:pt>
                <c:pt idx="695">
                  <c:v>1987.9583333332532</c:v>
                </c:pt>
                <c:pt idx="696">
                  <c:v>1988.0416666665865</c:v>
                </c:pt>
                <c:pt idx="697">
                  <c:v>1988.1249999999197</c:v>
                </c:pt>
                <c:pt idx="698">
                  <c:v>1988.208333333253</c:v>
                </c:pt>
                <c:pt idx="699">
                  <c:v>1988.2916666665863</c:v>
                </c:pt>
                <c:pt idx="700">
                  <c:v>1988.3749999999195</c:v>
                </c:pt>
                <c:pt idx="701">
                  <c:v>1988.4583333332528</c:v>
                </c:pt>
                <c:pt idx="702">
                  <c:v>1988.541666666586</c:v>
                </c:pt>
                <c:pt idx="703">
                  <c:v>1988.6249999999193</c:v>
                </c:pt>
                <c:pt idx="704">
                  <c:v>1988.7083333332525</c:v>
                </c:pt>
                <c:pt idx="705">
                  <c:v>1988.7916666665858</c:v>
                </c:pt>
                <c:pt idx="706">
                  <c:v>1988.8749999999191</c:v>
                </c:pt>
                <c:pt idx="707">
                  <c:v>1988.9583333332523</c:v>
                </c:pt>
                <c:pt idx="708">
                  <c:v>1989.0416666665856</c:v>
                </c:pt>
                <c:pt idx="709">
                  <c:v>1989.1249999999188</c:v>
                </c:pt>
                <c:pt idx="710">
                  <c:v>1989.2083333332521</c:v>
                </c:pt>
                <c:pt idx="711">
                  <c:v>1989.2916666665853</c:v>
                </c:pt>
                <c:pt idx="712">
                  <c:v>1989.3749999999186</c:v>
                </c:pt>
                <c:pt idx="713">
                  <c:v>1989.4583333332519</c:v>
                </c:pt>
                <c:pt idx="714">
                  <c:v>1989.5416666665851</c:v>
                </c:pt>
                <c:pt idx="715">
                  <c:v>1989.6249999999184</c:v>
                </c:pt>
                <c:pt idx="716">
                  <c:v>1989.7083333332516</c:v>
                </c:pt>
                <c:pt idx="717">
                  <c:v>1989.7916666665849</c:v>
                </c:pt>
                <c:pt idx="718">
                  <c:v>1989.8749999999181</c:v>
                </c:pt>
                <c:pt idx="719">
                  <c:v>1989.9583333332514</c:v>
                </c:pt>
                <c:pt idx="720">
                  <c:v>1990.0416666665847</c:v>
                </c:pt>
                <c:pt idx="721">
                  <c:v>1990.1249999999179</c:v>
                </c:pt>
                <c:pt idx="722">
                  <c:v>1990.2083333332512</c:v>
                </c:pt>
                <c:pt idx="723">
                  <c:v>1990.2916666665844</c:v>
                </c:pt>
                <c:pt idx="724">
                  <c:v>1990.3749999999177</c:v>
                </c:pt>
                <c:pt idx="725">
                  <c:v>1990.4583333332509</c:v>
                </c:pt>
                <c:pt idx="726">
                  <c:v>1990.5416666665842</c:v>
                </c:pt>
                <c:pt idx="727">
                  <c:v>1990.6249999999175</c:v>
                </c:pt>
                <c:pt idx="728">
                  <c:v>1990.7083333332507</c:v>
                </c:pt>
                <c:pt idx="729">
                  <c:v>1990.791666666584</c:v>
                </c:pt>
                <c:pt idx="730">
                  <c:v>1990.8749999999172</c:v>
                </c:pt>
                <c:pt idx="731">
                  <c:v>1990.9583333332505</c:v>
                </c:pt>
                <c:pt idx="732">
                  <c:v>1991.0416666665838</c:v>
                </c:pt>
                <c:pt idx="733">
                  <c:v>1991.124999999917</c:v>
                </c:pt>
                <c:pt idx="734">
                  <c:v>1991.2083333332503</c:v>
                </c:pt>
                <c:pt idx="735">
                  <c:v>1991.2916666665835</c:v>
                </c:pt>
                <c:pt idx="736">
                  <c:v>1991.3749999999168</c:v>
                </c:pt>
                <c:pt idx="737">
                  <c:v>1991.45833333325</c:v>
                </c:pt>
                <c:pt idx="738">
                  <c:v>1991.5416666665833</c:v>
                </c:pt>
                <c:pt idx="739">
                  <c:v>1991.6249999999166</c:v>
                </c:pt>
                <c:pt idx="740">
                  <c:v>1991.7083333332498</c:v>
                </c:pt>
                <c:pt idx="741">
                  <c:v>1991.7916666665831</c:v>
                </c:pt>
                <c:pt idx="742">
                  <c:v>1991.8749999999163</c:v>
                </c:pt>
                <c:pt idx="743">
                  <c:v>1991.9583333332496</c:v>
                </c:pt>
                <c:pt idx="744">
                  <c:v>1992.0416666665828</c:v>
                </c:pt>
                <c:pt idx="745">
                  <c:v>1992.1249999999161</c:v>
                </c:pt>
                <c:pt idx="746">
                  <c:v>1992.2083333332494</c:v>
                </c:pt>
                <c:pt idx="747">
                  <c:v>1992.2916666665826</c:v>
                </c:pt>
                <c:pt idx="748">
                  <c:v>1992.3749999999159</c:v>
                </c:pt>
                <c:pt idx="749">
                  <c:v>1992.4583333332491</c:v>
                </c:pt>
                <c:pt idx="750">
                  <c:v>1992.5416666665824</c:v>
                </c:pt>
                <c:pt idx="751">
                  <c:v>1992.6249999999156</c:v>
                </c:pt>
                <c:pt idx="752">
                  <c:v>1992.7083333332489</c:v>
                </c:pt>
                <c:pt idx="753">
                  <c:v>1992.7916666665822</c:v>
                </c:pt>
                <c:pt idx="754">
                  <c:v>1992.8749999999154</c:v>
                </c:pt>
                <c:pt idx="755">
                  <c:v>1992.9583333332487</c:v>
                </c:pt>
                <c:pt idx="756">
                  <c:v>1993.0416666665819</c:v>
                </c:pt>
                <c:pt idx="757">
                  <c:v>1993.1249999999152</c:v>
                </c:pt>
                <c:pt idx="758">
                  <c:v>1993.2083333332484</c:v>
                </c:pt>
                <c:pt idx="759">
                  <c:v>1993.2916666665817</c:v>
                </c:pt>
                <c:pt idx="760">
                  <c:v>1993.374999999915</c:v>
                </c:pt>
                <c:pt idx="761">
                  <c:v>1993.4583333332482</c:v>
                </c:pt>
                <c:pt idx="762">
                  <c:v>1993.5416666665815</c:v>
                </c:pt>
                <c:pt idx="763">
                  <c:v>1993.6249999999147</c:v>
                </c:pt>
                <c:pt idx="764">
                  <c:v>1993.708333333248</c:v>
                </c:pt>
                <c:pt idx="765">
                  <c:v>1993.7916666665812</c:v>
                </c:pt>
                <c:pt idx="766">
                  <c:v>1993.8749999999145</c:v>
                </c:pt>
                <c:pt idx="767">
                  <c:v>1993.9583333332478</c:v>
                </c:pt>
                <c:pt idx="768">
                  <c:v>1994.041666666581</c:v>
                </c:pt>
                <c:pt idx="769">
                  <c:v>1994.1249999999143</c:v>
                </c:pt>
                <c:pt idx="770">
                  <c:v>1994.2083333332475</c:v>
                </c:pt>
                <c:pt idx="771">
                  <c:v>1994.2916666665808</c:v>
                </c:pt>
                <c:pt idx="772">
                  <c:v>1994.3749999999141</c:v>
                </c:pt>
                <c:pt idx="773">
                  <c:v>1994.4583333332473</c:v>
                </c:pt>
                <c:pt idx="774">
                  <c:v>1994.5416666665806</c:v>
                </c:pt>
                <c:pt idx="775">
                  <c:v>1994.6249999999138</c:v>
                </c:pt>
                <c:pt idx="776">
                  <c:v>1994.7083333332471</c:v>
                </c:pt>
                <c:pt idx="777">
                  <c:v>1994.7916666665803</c:v>
                </c:pt>
                <c:pt idx="778">
                  <c:v>1994.8749999999136</c:v>
                </c:pt>
                <c:pt idx="779">
                  <c:v>1994.9583333332469</c:v>
                </c:pt>
                <c:pt idx="780">
                  <c:v>1995.0416666665801</c:v>
                </c:pt>
                <c:pt idx="781">
                  <c:v>1995.1249999999134</c:v>
                </c:pt>
                <c:pt idx="782">
                  <c:v>1995.2083333332466</c:v>
                </c:pt>
                <c:pt idx="783">
                  <c:v>1995.2916666665799</c:v>
                </c:pt>
                <c:pt idx="784">
                  <c:v>1995.3749999999131</c:v>
                </c:pt>
                <c:pt idx="785">
                  <c:v>1995.4583333332464</c:v>
                </c:pt>
                <c:pt idx="786">
                  <c:v>1995.5416666665797</c:v>
                </c:pt>
                <c:pt idx="787">
                  <c:v>1995.6249999999129</c:v>
                </c:pt>
                <c:pt idx="788">
                  <c:v>1995.7083333332462</c:v>
                </c:pt>
                <c:pt idx="789">
                  <c:v>1995.7916666665794</c:v>
                </c:pt>
                <c:pt idx="790">
                  <c:v>1995.8749999999127</c:v>
                </c:pt>
                <c:pt idx="791">
                  <c:v>1995.9583333332459</c:v>
                </c:pt>
                <c:pt idx="792">
                  <c:v>1996.0416666665792</c:v>
                </c:pt>
                <c:pt idx="793">
                  <c:v>1996.1249999999125</c:v>
                </c:pt>
                <c:pt idx="794">
                  <c:v>1996.2083333332457</c:v>
                </c:pt>
                <c:pt idx="795">
                  <c:v>1996.291666666579</c:v>
                </c:pt>
                <c:pt idx="796">
                  <c:v>1996.3749999999122</c:v>
                </c:pt>
                <c:pt idx="797">
                  <c:v>1996.4583333332455</c:v>
                </c:pt>
                <c:pt idx="798">
                  <c:v>1996.5416666665787</c:v>
                </c:pt>
                <c:pt idx="799">
                  <c:v>1996.624999999912</c:v>
                </c:pt>
                <c:pt idx="800">
                  <c:v>1996.7083333332453</c:v>
                </c:pt>
                <c:pt idx="801">
                  <c:v>1996.7916666665785</c:v>
                </c:pt>
                <c:pt idx="802">
                  <c:v>1996.8749999999118</c:v>
                </c:pt>
                <c:pt idx="803">
                  <c:v>1996.958333333245</c:v>
                </c:pt>
                <c:pt idx="804">
                  <c:v>1997.0416666665783</c:v>
                </c:pt>
                <c:pt idx="805">
                  <c:v>1997.1249999999116</c:v>
                </c:pt>
                <c:pt idx="806">
                  <c:v>1997.2083333332448</c:v>
                </c:pt>
                <c:pt idx="807">
                  <c:v>1997.2916666665781</c:v>
                </c:pt>
                <c:pt idx="808">
                  <c:v>1997.3749999999113</c:v>
                </c:pt>
                <c:pt idx="809">
                  <c:v>1997.4583333332446</c:v>
                </c:pt>
                <c:pt idx="810">
                  <c:v>1997.5416666665778</c:v>
                </c:pt>
                <c:pt idx="811">
                  <c:v>1997.6249999999111</c:v>
                </c:pt>
                <c:pt idx="812">
                  <c:v>1997.7083333332444</c:v>
                </c:pt>
                <c:pt idx="813">
                  <c:v>1997.7916666665776</c:v>
                </c:pt>
                <c:pt idx="814">
                  <c:v>1997.8749999999109</c:v>
                </c:pt>
                <c:pt idx="815">
                  <c:v>1997.9583333332441</c:v>
                </c:pt>
                <c:pt idx="816">
                  <c:v>1998.0416666665774</c:v>
                </c:pt>
                <c:pt idx="817">
                  <c:v>1998.1249999999106</c:v>
                </c:pt>
                <c:pt idx="818">
                  <c:v>1998.2083333332439</c:v>
                </c:pt>
                <c:pt idx="819">
                  <c:v>1998.2916666665772</c:v>
                </c:pt>
                <c:pt idx="820">
                  <c:v>1998.3749999999104</c:v>
                </c:pt>
                <c:pt idx="821">
                  <c:v>1998.4583333332437</c:v>
                </c:pt>
                <c:pt idx="822">
                  <c:v>1998.5416666665769</c:v>
                </c:pt>
                <c:pt idx="823">
                  <c:v>1998.6249999999102</c:v>
                </c:pt>
                <c:pt idx="824">
                  <c:v>1998.7083333332434</c:v>
                </c:pt>
                <c:pt idx="825">
                  <c:v>1998.7916666665767</c:v>
                </c:pt>
                <c:pt idx="826">
                  <c:v>1998.87499999991</c:v>
                </c:pt>
                <c:pt idx="827">
                  <c:v>1998.9583333332432</c:v>
                </c:pt>
                <c:pt idx="828">
                  <c:v>1999.0416666665765</c:v>
                </c:pt>
                <c:pt idx="829">
                  <c:v>1999.1249999999097</c:v>
                </c:pt>
                <c:pt idx="830">
                  <c:v>1999.208333333243</c:v>
                </c:pt>
                <c:pt idx="831">
                  <c:v>1999.2916666665762</c:v>
                </c:pt>
                <c:pt idx="832">
                  <c:v>1999.3749999999095</c:v>
                </c:pt>
                <c:pt idx="833">
                  <c:v>1999.4583333332428</c:v>
                </c:pt>
                <c:pt idx="834">
                  <c:v>1999.541666666576</c:v>
                </c:pt>
                <c:pt idx="835">
                  <c:v>1999.6249999999093</c:v>
                </c:pt>
                <c:pt idx="836">
                  <c:v>1999.7083333332425</c:v>
                </c:pt>
                <c:pt idx="837">
                  <c:v>1999.7916666665758</c:v>
                </c:pt>
                <c:pt idx="838">
                  <c:v>1999.8749999999091</c:v>
                </c:pt>
                <c:pt idx="839">
                  <c:v>1999.9583333332423</c:v>
                </c:pt>
                <c:pt idx="840">
                  <c:v>2000.0416666665756</c:v>
                </c:pt>
                <c:pt idx="841">
                  <c:v>2000.1249999999088</c:v>
                </c:pt>
                <c:pt idx="842">
                  <c:v>2000.2083333332421</c:v>
                </c:pt>
                <c:pt idx="843">
                  <c:v>2000.2916666665753</c:v>
                </c:pt>
                <c:pt idx="844">
                  <c:v>2000.3749999999086</c:v>
                </c:pt>
                <c:pt idx="845">
                  <c:v>2000.4583333332419</c:v>
                </c:pt>
                <c:pt idx="846">
                  <c:v>2000.5416666665751</c:v>
                </c:pt>
                <c:pt idx="847">
                  <c:v>2000.6249999999084</c:v>
                </c:pt>
                <c:pt idx="848">
                  <c:v>2000.7083333332416</c:v>
                </c:pt>
                <c:pt idx="849">
                  <c:v>2000.7916666665749</c:v>
                </c:pt>
                <c:pt idx="850">
                  <c:v>2000.8749999999081</c:v>
                </c:pt>
                <c:pt idx="851">
                  <c:v>2000.9583333332414</c:v>
                </c:pt>
                <c:pt idx="852">
                  <c:v>2001.0416666665747</c:v>
                </c:pt>
                <c:pt idx="853">
                  <c:v>2001.1249999999079</c:v>
                </c:pt>
                <c:pt idx="854">
                  <c:v>2001.2083333332412</c:v>
                </c:pt>
                <c:pt idx="855">
                  <c:v>2001.2916666665744</c:v>
                </c:pt>
                <c:pt idx="856">
                  <c:v>2001.3749999999077</c:v>
                </c:pt>
                <c:pt idx="857">
                  <c:v>2001.4583333332409</c:v>
                </c:pt>
                <c:pt idx="858">
                  <c:v>2001.5416666665742</c:v>
                </c:pt>
                <c:pt idx="859">
                  <c:v>2001.6249999999075</c:v>
                </c:pt>
                <c:pt idx="860">
                  <c:v>2001.7083333332407</c:v>
                </c:pt>
                <c:pt idx="861">
                  <c:v>2001.791666666574</c:v>
                </c:pt>
                <c:pt idx="862">
                  <c:v>2001.8749999999072</c:v>
                </c:pt>
                <c:pt idx="863">
                  <c:v>2001.9583333332405</c:v>
                </c:pt>
                <c:pt idx="864">
                  <c:v>2002.0416666665737</c:v>
                </c:pt>
                <c:pt idx="865">
                  <c:v>2002.124999999907</c:v>
                </c:pt>
                <c:pt idx="866">
                  <c:v>2002.2083333332403</c:v>
                </c:pt>
                <c:pt idx="867">
                  <c:v>2002.2916666665735</c:v>
                </c:pt>
                <c:pt idx="868">
                  <c:v>2002.3749999999068</c:v>
                </c:pt>
                <c:pt idx="869">
                  <c:v>2002.45833333324</c:v>
                </c:pt>
                <c:pt idx="870">
                  <c:v>2002.5416666665733</c:v>
                </c:pt>
                <c:pt idx="871">
                  <c:v>2002.6249999999065</c:v>
                </c:pt>
                <c:pt idx="872">
                  <c:v>2002.7083333332398</c:v>
                </c:pt>
                <c:pt idx="873">
                  <c:v>2002.7916666665731</c:v>
                </c:pt>
                <c:pt idx="874">
                  <c:v>2002.8749999999063</c:v>
                </c:pt>
                <c:pt idx="875">
                  <c:v>2002.9583333332396</c:v>
                </c:pt>
                <c:pt idx="876">
                  <c:v>2003.0416666665728</c:v>
                </c:pt>
                <c:pt idx="877">
                  <c:v>2003.1249999999061</c:v>
                </c:pt>
                <c:pt idx="878">
                  <c:v>2003.2083333332394</c:v>
                </c:pt>
                <c:pt idx="879">
                  <c:v>2003.2916666665726</c:v>
                </c:pt>
                <c:pt idx="880">
                  <c:v>2003.3749999999059</c:v>
                </c:pt>
                <c:pt idx="881">
                  <c:v>2003.4583333332391</c:v>
                </c:pt>
                <c:pt idx="882">
                  <c:v>2003.5416666665724</c:v>
                </c:pt>
                <c:pt idx="883">
                  <c:v>2003.6249999999056</c:v>
                </c:pt>
                <c:pt idx="884">
                  <c:v>2003.7083333332389</c:v>
                </c:pt>
                <c:pt idx="885">
                  <c:v>2003.7916666665722</c:v>
                </c:pt>
                <c:pt idx="886">
                  <c:v>2003.8749999999054</c:v>
                </c:pt>
                <c:pt idx="887">
                  <c:v>2003.9583333332387</c:v>
                </c:pt>
                <c:pt idx="888">
                  <c:v>2004.0416666665719</c:v>
                </c:pt>
                <c:pt idx="889">
                  <c:v>2004.1249999999052</c:v>
                </c:pt>
                <c:pt idx="890">
                  <c:v>2004.2083333332384</c:v>
                </c:pt>
                <c:pt idx="891">
                  <c:v>2004.2916666665717</c:v>
                </c:pt>
                <c:pt idx="892">
                  <c:v>2004.374999999905</c:v>
                </c:pt>
                <c:pt idx="893">
                  <c:v>2004.4583333332382</c:v>
                </c:pt>
                <c:pt idx="894">
                  <c:v>2004.5416666665715</c:v>
                </c:pt>
                <c:pt idx="895">
                  <c:v>2004.6249999999047</c:v>
                </c:pt>
                <c:pt idx="896">
                  <c:v>2004.708333333238</c:v>
                </c:pt>
                <c:pt idx="897">
                  <c:v>2004.7916666665712</c:v>
                </c:pt>
                <c:pt idx="898">
                  <c:v>2004.8749999999045</c:v>
                </c:pt>
                <c:pt idx="899">
                  <c:v>2004.9583333332378</c:v>
                </c:pt>
                <c:pt idx="900">
                  <c:v>2005.041666666571</c:v>
                </c:pt>
                <c:pt idx="901">
                  <c:v>2005.1249999999043</c:v>
                </c:pt>
                <c:pt idx="902">
                  <c:v>2005.2083333332375</c:v>
                </c:pt>
                <c:pt idx="903">
                  <c:v>2005.2916666665708</c:v>
                </c:pt>
                <c:pt idx="904">
                  <c:v>2005.374999999904</c:v>
                </c:pt>
                <c:pt idx="905">
                  <c:v>2005.4583333332373</c:v>
                </c:pt>
                <c:pt idx="906">
                  <c:v>2005.5416666665706</c:v>
                </c:pt>
                <c:pt idx="907">
                  <c:v>2005.6249999999038</c:v>
                </c:pt>
                <c:pt idx="908">
                  <c:v>2005.7083333332371</c:v>
                </c:pt>
                <c:pt idx="909">
                  <c:v>2005.7916666665703</c:v>
                </c:pt>
                <c:pt idx="910">
                  <c:v>2005.8749999999036</c:v>
                </c:pt>
                <c:pt idx="911">
                  <c:v>2005.9583333332369</c:v>
                </c:pt>
                <c:pt idx="912">
                  <c:v>2006.0416666665701</c:v>
                </c:pt>
                <c:pt idx="913">
                  <c:v>2006.1249999999034</c:v>
                </c:pt>
                <c:pt idx="914">
                  <c:v>2006.2083333332366</c:v>
                </c:pt>
                <c:pt idx="915">
                  <c:v>2006.2916666665699</c:v>
                </c:pt>
                <c:pt idx="916">
                  <c:v>2006.3749999999031</c:v>
                </c:pt>
                <c:pt idx="917">
                  <c:v>2006.4583333332364</c:v>
                </c:pt>
                <c:pt idx="918">
                  <c:v>2006.5416666665697</c:v>
                </c:pt>
                <c:pt idx="919">
                  <c:v>2006.6249999999029</c:v>
                </c:pt>
                <c:pt idx="920">
                  <c:v>2006.7083333332362</c:v>
                </c:pt>
                <c:pt idx="921">
                  <c:v>2006.7916666665694</c:v>
                </c:pt>
                <c:pt idx="922">
                  <c:v>2006.8749999999027</c:v>
                </c:pt>
                <c:pt idx="923">
                  <c:v>2006.9583333332359</c:v>
                </c:pt>
                <c:pt idx="924">
                  <c:v>2007.0416666665692</c:v>
                </c:pt>
                <c:pt idx="925">
                  <c:v>2007.1249999999025</c:v>
                </c:pt>
                <c:pt idx="926">
                  <c:v>2007.2083333332357</c:v>
                </c:pt>
                <c:pt idx="927">
                  <c:v>2007.291666666569</c:v>
                </c:pt>
                <c:pt idx="928">
                  <c:v>2007.3749999999022</c:v>
                </c:pt>
                <c:pt idx="929">
                  <c:v>2007.4583333332355</c:v>
                </c:pt>
                <c:pt idx="930">
                  <c:v>2007.5416666665687</c:v>
                </c:pt>
                <c:pt idx="931">
                  <c:v>2007.624999999902</c:v>
                </c:pt>
                <c:pt idx="932">
                  <c:v>2007.7083333332353</c:v>
                </c:pt>
                <c:pt idx="933">
                  <c:v>2007.7916666665685</c:v>
                </c:pt>
                <c:pt idx="934">
                  <c:v>2007.8749999999018</c:v>
                </c:pt>
                <c:pt idx="935">
                  <c:v>2007.958333333235</c:v>
                </c:pt>
                <c:pt idx="936">
                  <c:v>2008.0416666665683</c:v>
                </c:pt>
                <c:pt idx="937">
                  <c:v>2008.1249999999015</c:v>
                </c:pt>
                <c:pt idx="938">
                  <c:v>2008.2083333332348</c:v>
                </c:pt>
                <c:pt idx="939">
                  <c:v>2008.2916666665681</c:v>
                </c:pt>
                <c:pt idx="940">
                  <c:v>2008.3749999999013</c:v>
                </c:pt>
                <c:pt idx="941">
                  <c:v>2008.4583333332346</c:v>
                </c:pt>
                <c:pt idx="942">
                  <c:v>2008.5416666665678</c:v>
                </c:pt>
                <c:pt idx="943">
                  <c:v>2008.6249999999011</c:v>
                </c:pt>
                <c:pt idx="944">
                  <c:v>2008.7083333332343</c:v>
                </c:pt>
                <c:pt idx="945">
                  <c:v>2008.7916666665676</c:v>
                </c:pt>
                <c:pt idx="946">
                  <c:v>2008.8749999999009</c:v>
                </c:pt>
                <c:pt idx="947">
                  <c:v>2008.9583333332341</c:v>
                </c:pt>
                <c:pt idx="948">
                  <c:v>2009.0416666665674</c:v>
                </c:pt>
                <c:pt idx="949">
                  <c:v>2009.1249999999006</c:v>
                </c:pt>
                <c:pt idx="950">
                  <c:v>2009.2083333332339</c:v>
                </c:pt>
                <c:pt idx="951">
                  <c:v>2009.2916666665672</c:v>
                </c:pt>
                <c:pt idx="952">
                  <c:v>2009.3749999999004</c:v>
                </c:pt>
                <c:pt idx="953">
                  <c:v>2009.4583333332337</c:v>
                </c:pt>
                <c:pt idx="954">
                  <c:v>2009.5416666665669</c:v>
                </c:pt>
                <c:pt idx="955">
                  <c:v>2009.6249999999002</c:v>
                </c:pt>
                <c:pt idx="956">
                  <c:v>2009.7083333332334</c:v>
                </c:pt>
                <c:pt idx="957">
                  <c:v>2009.7916666665667</c:v>
                </c:pt>
                <c:pt idx="958">
                  <c:v>2009.8749999999</c:v>
                </c:pt>
                <c:pt idx="959">
                  <c:v>2009.9583333332332</c:v>
                </c:pt>
                <c:pt idx="960">
                  <c:v>2010.0416666665665</c:v>
                </c:pt>
                <c:pt idx="961">
                  <c:v>2010.1249999998997</c:v>
                </c:pt>
                <c:pt idx="962">
                  <c:v>2010.208333333233</c:v>
                </c:pt>
                <c:pt idx="963">
                  <c:v>2010.2916666665662</c:v>
                </c:pt>
                <c:pt idx="964">
                  <c:v>2010.3749999998995</c:v>
                </c:pt>
                <c:pt idx="965">
                  <c:v>2010.4583333332328</c:v>
                </c:pt>
                <c:pt idx="966">
                  <c:v>2010.541666666566</c:v>
                </c:pt>
                <c:pt idx="967">
                  <c:v>2010.6249999998993</c:v>
                </c:pt>
                <c:pt idx="968">
                  <c:v>2010.7083333332325</c:v>
                </c:pt>
                <c:pt idx="969">
                  <c:v>2010.7916666665658</c:v>
                </c:pt>
                <c:pt idx="970">
                  <c:v>2010.874999999899</c:v>
                </c:pt>
                <c:pt idx="971">
                  <c:v>2010.9583333332323</c:v>
                </c:pt>
                <c:pt idx="972">
                  <c:v>2011.0416666665656</c:v>
                </c:pt>
                <c:pt idx="973">
                  <c:v>2011.1249999998988</c:v>
                </c:pt>
                <c:pt idx="974">
                  <c:v>2011.2083333332321</c:v>
                </c:pt>
                <c:pt idx="975">
                  <c:v>2011.2916666665653</c:v>
                </c:pt>
                <c:pt idx="976">
                  <c:v>2011.3749999998986</c:v>
                </c:pt>
                <c:pt idx="977">
                  <c:v>2011.4583333332318</c:v>
                </c:pt>
                <c:pt idx="978">
                  <c:v>2011.5416666665651</c:v>
                </c:pt>
                <c:pt idx="979">
                  <c:v>2011.6249999998984</c:v>
                </c:pt>
                <c:pt idx="980">
                  <c:v>2011.7083333332316</c:v>
                </c:pt>
                <c:pt idx="981">
                  <c:v>2011.7916666665649</c:v>
                </c:pt>
                <c:pt idx="982">
                  <c:v>2011.8749999998981</c:v>
                </c:pt>
                <c:pt idx="983">
                  <c:v>2011.9583333332314</c:v>
                </c:pt>
                <c:pt idx="984">
                  <c:v>2012.0416666665647</c:v>
                </c:pt>
                <c:pt idx="985">
                  <c:v>2012.1249999998979</c:v>
                </c:pt>
                <c:pt idx="986">
                  <c:v>2012.2083333332312</c:v>
                </c:pt>
                <c:pt idx="987">
                  <c:v>2012.2916666665644</c:v>
                </c:pt>
                <c:pt idx="988">
                  <c:v>2012.3749999998977</c:v>
                </c:pt>
                <c:pt idx="989">
                  <c:v>2012.4583333332309</c:v>
                </c:pt>
                <c:pt idx="990">
                  <c:v>2012.5416666665642</c:v>
                </c:pt>
                <c:pt idx="991">
                  <c:v>2012.6249999998975</c:v>
                </c:pt>
                <c:pt idx="992">
                  <c:v>2012.7083333332307</c:v>
                </c:pt>
                <c:pt idx="993">
                  <c:v>2012.791666666564</c:v>
                </c:pt>
                <c:pt idx="994">
                  <c:v>2012.8749999998972</c:v>
                </c:pt>
                <c:pt idx="995">
                  <c:v>2012.9583333332305</c:v>
                </c:pt>
                <c:pt idx="996">
                  <c:v>2013.0416666665637</c:v>
                </c:pt>
                <c:pt idx="997">
                  <c:v>2013.124999999897</c:v>
                </c:pt>
                <c:pt idx="998">
                  <c:v>2013.2083333332303</c:v>
                </c:pt>
                <c:pt idx="999">
                  <c:v>2013.2916666665635</c:v>
                </c:pt>
                <c:pt idx="1000">
                  <c:v>2013.3749999998968</c:v>
                </c:pt>
                <c:pt idx="1001">
                  <c:v>2013.45833333323</c:v>
                </c:pt>
                <c:pt idx="1002">
                  <c:v>2013.5416666665633</c:v>
                </c:pt>
                <c:pt idx="1003">
                  <c:v>2013.6249999998965</c:v>
                </c:pt>
                <c:pt idx="1004">
                  <c:v>2013.7083333332298</c:v>
                </c:pt>
                <c:pt idx="1005">
                  <c:v>2013.7916666665631</c:v>
                </c:pt>
                <c:pt idx="1006">
                  <c:v>2013.8749999998963</c:v>
                </c:pt>
                <c:pt idx="1007">
                  <c:v>2013.9583333332296</c:v>
                </c:pt>
                <c:pt idx="1008">
                  <c:v>2014.0416666665628</c:v>
                </c:pt>
                <c:pt idx="1009">
                  <c:v>2014.1249999998961</c:v>
                </c:pt>
                <c:pt idx="1010">
                  <c:v>2014.2083333332293</c:v>
                </c:pt>
                <c:pt idx="1011">
                  <c:v>2014.2916666665626</c:v>
                </c:pt>
                <c:pt idx="1012">
                  <c:v>2014.3749999998959</c:v>
                </c:pt>
                <c:pt idx="1013">
                  <c:v>2014.4583333332291</c:v>
                </c:pt>
                <c:pt idx="1014">
                  <c:v>2014.5416666665624</c:v>
                </c:pt>
                <c:pt idx="1015">
                  <c:v>2014.6249999998956</c:v>
                </c:pt>
                <c:pt idx="1016">
                  <c:v>2014.7083333332289</c:v>
                </c:pt>
                <c:pt idx="1017">
                  <c:v>2014.7916666665622</c:v>
                </c:pt>
                <c:pt idx="1018">
                  <c:v>2014.8749999998954</c:v>
                </c:pt>
                <c:pt idx="1019">
                  <c:v>2014.9583333332287</c:v>
                </c:pt>
                <c:pt idx="1020">
                  <c:v>2015.0416666665619</c:v>
                </c:pt>
                <c:pt idx="1021">
                  <c:v>2015.1249999998952</c:v>
                </c:pt>
                <c:pt idx="1022">
                  <c:v>2015.2083333332284</c:v>
                </c:pt>
                <c:pt idx="1023">
                  <c:v>2015.2916666665617</c:v>
                </c:pt>
                <c:pt idx="1024">
                  <c:v>2015.374999999895</c:v>
                </c:pt>
                <c:pt idx="1025">
                  <c:v>2015.4583333332282</c:v>
                </c:pt>
                <c:pt idx="1026">
                  <c:v>2015.5416666665615</c:v>
                </c:pt>
                <c:pt idx="1027">
                  <c:v>2015.6249999998947</c:v>
                </c:pt>
                <c:pt idx="1028">
                  <c:v>2015.708333333228</c:v>
                </c:pt>
                <c:pt idx="1029">
                  <c:v>2015.7916666665612</c:v>
                </c:pt>
                <c:pt idx="1030">
                  <c:v>2015.8749999998945</c:v>
                </c:pt>
                <c:pt idx="1031">
                  <c:v>2015.9583333332278</c:v>
                </c:pt>
                <c:pt idx="1032">
                  <c:v>2016.041666666561</c:v>
                </c:pt>
                <c:pt idx="1033">
                  <c:v>2016.1249999998943</c:v>
                </c:pt>
                <c:pt idx="1034">
                  <c:v>2016.2083333332275</c:v>
                </c:pt>
                <c:pt idx="1035">
                  <c:v>2016.2916666665608</c:v>
                </c:pt>
                <c:pt idx="1036">
                  <c:v>2016.374999999894</c:v>
                </c:pt>
                <c:pt idx="1037">
                  <c:v>2016.4583333332273</c:v>
                </c:pt>
                <c:pt idx="1038">
                  <c:v>2016.5416666665606</c:v>
                </c:pt>
                <c:pt idx="1039">
                  <c:v>2016.6249999998938</c:v>
                </c:pt>
                <c:pt idx="1040">
                  <c:v>2016.7083333332271</c:v>
                </c:pt>
                <c:pt idx="1041">
                  <c:v>2016.7916666665603</c:v>
                </c:pt>
                <c:pt idx="1042">
                  <c:v>2016.8749999998936</c:v>
                </c:pt>
                <c:pt idx="1043">
                  <c:v>2016.9583333332268</c:v>
                </c:pt>
              </c:numCache>
            </c:numRef>
          </c:xVal>
          <c:yVal>
            <c:numRef>
              <c:f>Sheet1!$K$513:$K$1556</c:f>
              <c:numCache>
                <c:formatCode>General</c:formatCode>
                <c:ptCount val="1044"/>
                <c:pt idx="0">
                  <c:v>-0.71194228000000004</c:v>
                </c:pt>
                <c:pt idx="1">
                  <c:v>-0.57414699999999996</c:v>
                </c:pt>
                <c:pt idx="2">
                  <c:v>-0.82677168000000001</c:v>
                </c:pt>
                <c:pt idx="3">
                  <c:v>-0.97440947999999994</c:v>
                </c:pt>
                <c:pt idx="4">
                  <c:v>-1.0728346799999999</c:v>
                </c:pt>
                <c:pt idx="5">
                  <c:v>-0.97440947999999994</c:v>
                </c:pt>
                <c:pt idx="6">
                  <c:v>-0.87598428000000006</c:v>
                </c:pt>
                <c:pt idx="7">
                  <c:v>-0.76115488000000009</c:v>
                </c:pt>
                <c:pt idx="8">
                  <c:v>-0.87926512000000001</c:v>
                </c:pt>
                <c:pt idx="9">
                  <c:v>-0.71522311999999999</c:v>
                </c:pt>
                <c:pt idx="10">
                  <c:v>-1.1220472800000001</c:v>
                </c:pt>
                <c:pt idx="11">
                  <c:v>-0.90879268000000002</c:v>
                </c:pt>
                <c:pt idx="12">
                  <c:v>-0.86286092000000003</c:v>
                </c:pt>
                <c:pt idx="13">
                  <c:v>-0.85301840000000007</c:v>
                </c:pt>
                <c:pt idx="14">
                  <c:v>-0.57742783999999991</c:v>
                </c:pt>
                <c:pt idx="15">
                  <c:v>-0.92191604000000005</c:v>
                </c:pt>
                <c:pt idx="16">
                  <c:v>-0.79396327999999994</c:v>
                </c:pt>
                <c:pt idx="17">
                  <c:v>-0.77427824000000001</c:v>
                </c:pt>
                <c:pt idx="18">
                  <c:v>-0.64632548000000001</c:v>
                </c:pt>
                <c:pt idx="19">
                  <c:v>-0.81036748000000003</c:v>
                </c:pt>
                <c:pt idx="20">
                  <c:v>-0.85958008000000008</c:v>
                </c:pt>
                <c:pt idx="21">
                  <c:v>-0.81692916000000004</c:v>
                </c:pt>
                <c:pt idx="22">
                  <c:v>-0.85301840000000007</c:v>
                </c:pt>
                <c:pt idx="23">
                  <c:v>-0.88910764000000009</c:v>
                </c:pt>
                <c:pt idx="24">
                  <c:v>-0.28215224</c:v>
                </c:pt>
                <c:pt idx="25">
                  <c:v>-0.38385828</c:v>
                </c:pt>
                <c:pt idx="26">
                  <c:v>-1.0465879600000001</c:v>
                </c:pt>
                <c:pt idx="27">
                  <c:v>-0.90223100000000012</c:v>
                </c:pt>
                <c:pt idx="28">
                  <c:v>-0.88254596000000007</c:v>
                </c:pt>
                <c:pt idx="29">
                  <c:v>-0.80708663999999997</c:v>
                </c:pt>
                <c:pt idx="30">
                  <c:v>-0.86614175999999998</c:v>
                </c:pt>
                <c:pt idx="31">
                  <c:v>-0.80052495999999995</c:v>
                </c:pt>
                <c:pt idx="32">
                  <c:v>-0.67913387999999997</c:v>
                </c:pt>
                <c:pt idx="33">
                  <c:v>-0.81692916000000004</c:v>
                </c:pt>
                <c:pt idx="34">
                  <c:v>-0.55446196000000003</c:v>
                </c:pt>
                <c:pt idx="35">
                  <c:v>-0.54790028000000002</c:v>
                </c:pt>
                <c:pt idx="36">
                  <c:v>-0.39370079999999996</c:v>
                </c:pt>
                <c:pt idx="37">
                  <c:v>-0.86286092000000003</c:v>
                </c:pt>
                <c:pt idx="38">
                  <c:v>-0.88582680000000003</c:v>
                </c:pt>
                <c:pt idx="39">
                  <c:v>-0.43307087999999999</c:v>
                </c:pt>
                <c:pt idx="40">
                  <c:v>-0.57414699999999996</c:v>
                </c:pt>
                <c:pt idx="41">
                  <c:v>-0.66601052000000005</c:v>
                </c:pt>
                <c:pt idx="42">
                  <c:v>-0.45603676000000004</c:v>
                </c:pt>
                <c:pt idx="43">
                  <c:v>-0.37073492000000002</c:v>
                </c:pt>
                <c:pt idx="44">
                  <c:v>-0.52165355999999996</c:v>
                </c:pt>
                <c:pt idx="45">
                  <c:v>-0.58727035999999999</c:v>
                </c:pt>
                <c:pt idx="46">
                  <c:v>-0.88254596000000007</c:v>
                </c:pt>
                <c:pt idx="47">
                  <c:v>-0.66929136</c:v>
                </c:pt>
                <c:pt idx="48">
                  <c:v>-0.70209975999999996</c:v>
                </c:pt>
                <c:pt idx="49">
                  <c:v>-1.11220476</c:v>
                </c:pt>
                <c:pt idx="50">
                  <c:v>-0.93503939999999997</c:v>
                </c:pt>
                <c:pt idx="51">
                  <c:v>-0.61351708000000005</c:v>
                </c:pt>
                <c:pt idx="52">
                  <c:v>-0.83333336000000002</c:v>
                </c:pt>
                <c:pt idx="53">
                  <c:v>-0.60695540000000003</c:v>
                </c:pt>
                <c:pt idx="54">
                  <c:v>-0.61679792</c:v>
                </c:pt>
                <c:pt idx="55">
                  <c:v>-0.75131236000000001</c:v>
                </c:pt>
                <c:pt idx="56">
                  <c:v>-0.53149608000000004</c:v>
                </c:pt>
                <c:pt idx="57">
                  <c:v>-0.81692916000000004</c:v>
                </c:pt>
                <c:pt idx="58">
                  <c:v>-0.88254596000000007</c:v>
                </c:pt>
                <c:pt idx="59">
                  <c:v>-0.76771655999999999</c:v>
                </c:pt>
                <c:pt idx="60">
                  <c:v>-0.70209975999999996</c:v>
                </c:pt>
                <c:pt idx="61">
                  <c:v>-0.81364831999999998</c:v>
                </c:pt>
                <c:pt idx="62">
                  <c:v>-0.71522311999999999</c:v>
                </c:pt>
                <c:pt idx="63">
                  <c:v>-0.61351708000000005</c:v>
                </c:pt>
                <c:pt idx="64">
                  <c:v>-0.82349083999999995</c:v>
                </c:pt>
                <c:pt idx="65">
                  <c:v>-0.64632548000000001</c:v>
                </c:pt>
                <c:pt idx="66">
                  <c:v>-0.65616800000000008</c:v>
                </c:pt>
                <c:pt idx="67">
                  <c:v>-0.59055119999999994</c:v>
                </c:pt>
                <c:pt idx="68">
                  <c:v>-0.61023623999999999</c:v>
                </c:pt>
                <c:pt idx="69">
                  <c:v>-0.6758530399999999</c:v>
                </c:pt>
                <c:pt idx="70">
                  <c:v>-0.35433071999999999</c:v>
                </c:pt>
                <c:pt idx="71">
                  <c:v>-0.76771655999999999</c:v>
                </c:pt>
                <c:pt idx="72">
                  <c:v>-0.7217848</c:v>
                </c:pt>
                <c:pt idx="73">
                  <c:v>-0.56430448</c:v>
                </c:pt>
                <c:pt idx="74">
                  <c:v>-0.21653544</c:v>
                </c:pt>
                <c:pt idx="75">
                  <c:v>-0.76443572000000004</c:v>
                </c:pt>
                <c:pt idx="76">
                  <c:v>-0.83333336000000002</c:v>
                </c:pt>
                <c:pt idx="77">
                  <c:v>-0.63648296000000004</c:v>
                </c:pt>
                <c:pt idx="78">
                  <c:v>-0.56758531999999995</c:v>
                </c:pt>
                <c:pt idx="79">
                  <c:v>-0.75131236000000001</c:v>
                </c:pt>
                <c:pt idx="80">
                  <c:v>-0.73162731999999997</c:v>
                </c:pt>
                <c:pt idx="81">
                  <c:v>-0.58727035999999999</c:v>
                </c:pt>
                <c:pt idx="82">
                  <c:v>-0.9842519999999999</c:v>
                </c:pt>
                <c:pt idx="83">
                  <c:v>-0.63976379999999999</c:v>
                </c:pt>
                <c:pt idx="84">
                  <c:v>-0.21325460000000002</c:v>
                </c:pt>
                <c:pt idx="85">
                  <c:v>-0.32152232000000003</c:v>
                </c:pt>
                <c:pt idx="86">
                  <c:v>-0.8956693200000001</c:v>
                </c:pt>
                <c:pt idx="87">
                  <c:v>-0.38385828</c:v>
                </c:pt>
                <c:pt idx="88">
                  <c:v>-0.54461944000000007</c:v>
                </c:pt>
                <c:pt idx="89">
                  <c:v>-0.59711287999999996</c:v>
                </c:pt>
                <c:pt idx="90">
                  <c:v>-0.48556431999999999</c:v>
                </c:pt>
                <c:pt idx="91">
                  <c:v>-0.65288716000000002</c:v>
                </c:pt>
                <c:pt idx="92">
                  <c:v>-0.71194228000000004</c:v>
                </c:pt>
                <c:pt idx="93">
                  <c:v>-0.50524935999999998</c:v>
                </c:pt>
                <c:pt idx="94">
                  <c:v>-0.63320211999999998</c:v>
                </c:pt>
                <c:pt idx="95">
                  <c:v>-0.54790028000000002</c:v>
                </c:pt>
                <c:pt idx="96">
                  <c:v>-0.25262467999999999</c:v>
                </c:pt>
                <c:pt idx="97">
                  <c:v>-0.38385828</c:v>
                </c:pt>
                <c:pt idx="98">
                  <c:v>-0.41666668000000001</c:v>
                </c:pt>
                <c:pt idx="99">
                  <c:v>-0.61351708000000005</c:v>
                </c:pt>
                <c:pt idx="100">
                  <c:v>-0.58398951999999993</c:v>
                </c:pt>
                <c:pt idx="101">
                  <c:v>-0.66601052000000005</c:v>
                </c:pt>
                <c:pt idx="102">
                  <c:v>-0.64632548000000001</c:v>
                </c:pt>
                <c:pt idx="103">
                  <c:v>-0.74146984000000005</c:v>
                </c:pt>
                <c:pt idx="104">
                  <c:v>-0.79068243999999999</c:v>
                </c:pt>
                <c:pt idx="105">
                  <c:v>-0.55774279999999998</c:v>
                </c:pt>
                <c:pt idx="106">
                  <c:v>-0.56430448</c:v>
                </c:pt>
                <c:pt idx="107">
                  <c:v>-0.53805776000000005</c:v>
                </c:pt>
                <c:pt idx="108">
                  <c:v>-0.51181103999999999</c:v>
                </c:pt>
                <c:pt idx="109">
                  <c:v>-0.42322836000000003</c:v>
                </c:pt>
                <c:pt idx="110">
                  <c:v>-0.41666668000000001</c:v>
                </c:pt>
                <c:pt idx="111">
                  <c:v>-0.61351708000000005</c:v>
                </c:pt>
                <c:pt idx="112">
                  <c:v>-0.52493440000000002</c:v>
                </c:pt>
                <c:pt idx="113">
                  <c:v>-0.52493440000000002</c:v>
                </c:pt>
                <c:pt idx="114">
                  <c:v>-0.54461944000000007</c:v>
                </c:pt>
                <c:pt idx="115">
                  <c:v>-0.60039372000000002</c:v>
                </c:pt>
                <c:pt idx="116">
                  <c:v>-0.42979004000000004</c:v>
                </c:pt>
                <c:pt idx="117">
                  <c:v>-0.71522311999999999</c:v>
                </c:pt>
                <c:pt idx="118">
                  <c:v>-0.68241471999999992</c:v>
                </c:pt>
                <c:pt idx="119">
                  <c:v>-0.69881892000000001</c:v>
                </c:pt>
                <c:pt idx="120">
                  <c:v>-0.76443572000000004</c:v>
                </c:pt>
                <c:pt idx="121">
                  <c:v>-0.29199475999999996</c:v>
                </c:pt>
                <c:pt idx="122">
                  <c:v>-0.55774279999999998</c:v>
                </c:pt>
                <c:pt idx="123">
                  <c:v>-0.58398951999999993</c:v>
                </c:pt>
                <c:pt idx="124">
                  <c:v>-0.34448819999999997</c:v>
                </c:pt>
                <c:pt idx="125">
                  <c:v>-0.51509187999999995</c:v>
                </c:pt>
                <c:pt idx="126">
                  <c:v>-0.63648296000000004</c:v>
                </c:pt>
                <c:pt idx="127">
                  <c:v>-0.32152232000000003</c:v>
                </c:pt>
                <c:pt idx="128">
                  <c:v>-0.62992128000000003</c:v>
                </c:pt>
                <c:pt idx="129">
                  <c:v>-0.53477691999999999</c:v>
                </c:pt>
                <c:pt idx="130">
                  <c:v>-0.65288716000000002</c:v>
                </c:pt>
                <c:pt idx="131">
                  <c:v>-0.30839896</c:v>
                </c:pt>
                <c:pt idx="132">
                  <c:v>-0.34448819999999997</c:v>
                </c:pt>
                <c:pt idx="133">
                  <c:v>-0.81364831999999998</c:v>
                </c:pt>
                <c:pt idx="134">
                  <c:v>-0.9547244399999999</c:v>
                </c:pt>
                <c:pt idx="135">
                  <c:v>-0.44291340000000001</c:v>
                </c:pt>
                <c:pt idx="136">
                  <c:v>-0.80380580000000001</c:v>
                </c:pt>
                <c:pt idx="137">
                  <c:v>-0.50524935999999998</c:v>
                </c:pt>
                <c:pt idx="138">
                  <c:v>-0.48556431999999999</c:v>
                </c:pt>
                <c:pt idx="139">
                  <c:v>-0.7217848</c:v>
                </c:pt>
                <c:pt idx="140">
                  <c:v>-0.71194228000000004</c:v>
                </c:pt>
                <c:pt idx="141">
                  <c:v>-0.75459320000000008</c:v>
                </c:pt>
                <c:pt idx="142">
                  <c:v>-0.68241471999999992</c:v>
                </c:pt>
                <c:pt idx="143">
                  <c:v>-0.59711287999999996</c:v>
                </c:pt>
                <c:pt idx="144">
                  <c:v>-0.52165355999999996</c:v>
                </c:pt>
                <c:pt idx="145">
                  <c:v>-0.74146984000000005</c:v>
                </c:pt>
                <c:pt idx="146">
                  <c:v>-0.40682415999999999</c:v>
                </c:pt>
                <c:pt idx="147">
                  <c:v>-0.5413386</c:v>
                </c:pt>
                <c:pt idx="148">
                  <c:v>-0.46259843999999994</c:v>
                </c:pt>
                <c:pt idx="149">
                  <c:v>-0.43635172</c:v>
                </c:pt>
                <c:pt idx="150">
                  <c:v>-0.53477691999999999</c:v>
                </c:pt>
                <c:pt idx="151">
                  <c:v>-0.49212599999999995</c:v>
                </c:pt>
                <c:pt idx="152">
                  <c:v>-0.43963256000000001</c:v>
                </c:pt>
                <c:pt idx="153">
                  <c:v>-0.23622047999999998</c:v>
                </c:pt>
                <c:pt idx="154">
                  <c:v>-0.52493440000000002</c:v>
                </c:pt>
                <c:pt idx="155">
                  <c:v>-0.56758531999999995</c:v>
                </c:pt>
                <c:pt idx="156">
                  <c:v>-0.46259843999999994</c:v>
                </c:pt>
                <c:pt idx="157">
                  <c:v>-0.53149608000000004</c:v>
                </c:pt>
                <c:pt idx="158">
                  <c:v>-0.65616800000000008</c:v>
                </c:pt>
                <c:pt idx="159">
                  <c:v>-0.71194228000000004</c:v>
                </c:pt>
                <c:pt idx="160">
                  <c:v>-0.66272967999999999</c:v>
                </c:pt>
                <c:pt idx="161">
                  <c:v>-0.53477691999999999</c:v>
                </c:pt>
                <c:pt idx="162">
                  <c:v>-0.50524935999999998</c:v>
                </c:pt>
                <c:pt idx="163">
                  <c:v>-0.48228347999999999</c:v>
                </c:pt>
                <c:pt idx="164">
                  <c:v>-0.69225724</c:v>
                </c:pt>
                <c:pt idx="165">
                  <c:v>-0.55774279999999998</c:v>
                </c:pt>
                <c:pt idx="166">
                  <c:v>-0.62335960000000001</c:v>
                </c:pt>
                <c:pt idx="167">
                  <c:v>-0.83661419999999997</c:v>
                </c:pt>
                <c:pt idx="168">
                  <c:v>-0.56430448</c:v>
                </c:pt>
                <c:pt idx="169">
                  <c:v>-0.60367455999999997</c:v>
                </c:pt>
                <c:pt idx="170">
                  <c:v>-0.48556431999999999</c:v>
                </c:pt>
                <c:pt idx="171">
                  <c:v>-0.60367455999999997</c:v>
                </c:pt>
                <c:pt idx="172">
                  <c:v>-0.47244095999999997</c:v>
                </c:pt>
                <c:pt idx="173">
                  <c:v>-0.46587927999999995</c:v>
                </c:pt>
                <c:pt idx="174">
                  <c:v>-0.41666668000000001</c:v>
                </c:pt>
                <c:pt idx="175">
                  <c:v>-0.58070867999999998</c:v>
                </c:pt>
                <c:pt idx="176">
                  <c:v>-0.65944884000000004</c:v>
                </c:pt>
                <c:pt idx="177">
                  <c:v>-0.60695540000000003</c:v>
                </c:pt>
                <c:pt idx="178">
                  <c:v>-0.35433071999999999</c:v>
                </c:pt>
                <c:pt idx="179">
                  <c:v>-0.82677168000000001</c:v>
                </c:pt>
                <c:pt idx="180">
                  <c:v>-0.60367455999999997</c:v>
                </c:pt>
                <c:pt idx="181">
                  <c:v>-0.55118112000000008</c:v>
                </c:pt>
                <c:pt idx="182">
                  <c:v>-0.30511811999999999</c:v>
                </c:pt>
                <c:pt idx="183">
                  <c:v>-0.47244095999999997</c:v>
                </c:pt>
                <c:pt idx="184">
                  <c:v>-0.32480316000000004</c:v>
                </c:pt>
                <c:pt idx="185">
                  <c:v>-0.43635172</c:v>
                </c:pt>
                <c:pt idx="186">
                  <c:v>-0.28543308000000001</c:v>
                </c:pt>
                <c:pt idx="187">
                  <c:v>-0.44291340000000001</c:v>
                </c:pt>
                <c:pt idx="188">
                  <c:v>-0.27230972000000003</c:v>
                </c:pt>
                <c:pt idx="189">
                  <c:v>-0.41666668000000001</c:v>
                </c:pt>
                <c:pt idx="190">
                  <c:v>-0.16404200000000002</c:v>
                </c:pt>
                <c:pt idx="191">
                  <c:v>-4.9212599999999995E-2</c:v>
                </c:pt>
                <c:pt idx="192">
                  <c:v>-0.24278216</c:v>
                </c:pt>
                <c:pt idx="193">
                  <c:v>-0.42322836000000003</c:v>
                </c:pt>
                <c:pt idx="194">
                  <c:v>-0.13779528000000002</c:v>
                </c:pt>
                <c:pt idx="195">
                  <c:v>-0.30183727999999999</c:v>
                </c:pt>
                <c:pt idx="196">
                  <c:v>-0.36417324000000001</c:v>
                </c:pt>
                <c:pt idx="197">
                  <c:v>-0.38713912</c:v>
                </c:pt>
                <c:pt idx="198">
                  <c:v>-0.24606299999999998</c:v>
                </c:pt>
                <c:pt idx="199">
                  <c:v>-0.31167980000000001</c:v>
                </c:pt>
                <c:pt idx="200">
                  <c:v>-0.40026247999999998</c:v>
                </c:pt>
                <c:pt idx="201">
                  <c:v>-0.30511811999999999</c:v>
                </c:pt>
                <c:pt idx="202">
                  <c:v>-0.33464568</c:v>
                </c:pt>
                <c:pt idx="203">
                  <c:v>-0.52821523999999997</c:v>
                </c:pt>
                <c:pt idx="204">
                  <c:v>-0.32152232000000003</c:v>
                </c:pt>
                <c:pt idx="205">
                  <c:v>-0.79396327999999994</c:v>
                </c:pt>
                <c:pt idx="206">
                  <c:v>-0.66601052000000005</c:v>
                </c:pt>
                <c:pt idx="207">
                  <c:v>-0.42322836000000003</c:v>
                </c:pt>
                <c:pt idx="208">
                  <c:v>-0.49540683999999996</c:v>
                </c:pt>
                <c:pt idx="209">
                  <c:v>-0.22637796000000002</c:v>
                </c:pt>
                <c:pt idx="210">
                  <c:v>-0.42650920000000003</c:v>
                </c:pt>
                <c:pt idx="211">
                  <c:v>-0.35104987999999998</c:v>
                </c:pt>
                <c:pt idx="212">
                  <c:v>-0.40026247999999998</c:v>
                </c:pt>
                <c:pt idx="213">
                  <c:v>-0.47572179999999997</c:v>
                </c:pt>
                <c:pt idx="214">
                  <c:v>1.6404200000000001E-2</c:v>
                </c:pt>
                <c:pt idx="215">
                  <c:v>-0.64960632000000007</c:v>
                </c:pt>
                <c:pt idx="216">
                  <c:v>-0.67257219999999995</c:v>
                </c:pt>
                <c:pt idx="217">
                  <c:v>-0.35104987999999998</c:v>
                </c:pt>
                <c:pt idx="218">
                  <c:v>-0.24606299999999998</c:v>
                </c:pt>
                <c:pt idx="219">
                  <c:v>-0.44291340000000001</c:v>
                </c:pt>
                <c:pt idx="220">
                  <c:v>-0.33464568</c:v>
                </c:pt>
                <c:pt idx="221">
                  <c:v>-0.36745408000000002</c:v>
                </c:pt>
                <c:pt idx="222">
                  <c:v>-0.34776903999999997</c:v>
                </c:pt>
                <c:pt idx="223">
                  <c:v>-0.55118112000000008</c:v>
                </c:pt>
                <c:pt idx="224">
                  <c:v>-0.42979004000000004</c:v>
                </c:pt>
                <c:pt idx="225">
                  <c:v>-0.36745408000000002</c:v>
                </c:pt>
                <c:pt idx="226">
                  <c:v>-0.20341208</c:v>
                </c:pt>
                <c:pt idx="227">
                  <c:v>-9.842519999999999E-2</c:v>
                </c:pt>
                <c:pt idx="228">
                  <c:v>-0.10170604</c:v>
                </c:pt>
                <c:pt idx="229">
                  <c:v>-0.13123360000000001</c:v>
                </c:pt>
                <c:pt idx="230">
                  <c:v>-0.69553807999999995</c:v>
                </c:pt>
                <c:pt idx="231">
                  <c:v>-0.49212599999999995</c:v>
                </c:pt>
                <c:pt idx="232">
                  <c:v>-0.38385828</c:v>
                </c:pt>
                <c:pt idx="233">
                  <c:v>-0.33464568</c:v>
                </c:pt>
                <c:pt idx="234">
                  <c:v>-0.40682415999999999</c:v>
                </c:pt>
                <c:pt idx="235">
                  <c:v>-0.39041995999999995</c:v>
                </c:pt>
                <c:pt idx="236">
                  <c:v>-0.64960632000000007</c:v>
                </c:pt>
                <c:pt idx="237">
                  <c:v>-0.35761155999999999</c:v>
                </c:pt>
                <c:pt idx="238">
                  <c:v>-0.57414699999999996</c:v>
                </c:pt>
                <c:pt idx="239">
                  <c:v>-0.70866143999999998</c:v>
                </c:pt>
                <c:pt idx="240">
                  <c:v>-0.46259843999999994</c:v>
                </c:pt>
                <c:pt idx="241">
                  <c:v>-0.42322836000000003</c:v>
                </c:pt>
                <c:pt idx="242">
                  <c:v>-0.99737535999999993</c:v>
                </c:pt>
                <c:pt idx="243">
                  <c:v>-0.69225724</c:v>
                </c:pt>
                <c:pt idx="244">
                  <c:v>-0.60367455999999997</c:v>
                </c:pt>
                <c:pt idx="245">
                  <c:v>-0.73490816000000003</c:v>
                </c:pt>
                <c:pt idx="246">
                  <c:v>-0.63648296000000004</c:v>
                </c:pt>
                <c:pt idx="247">
                  <c:v>-0.55118112000000008</c:v>
                </c:pt>
                <c:pt idx="248">
                  <c:v>-0.41994752000000002</c:v>
                </c:pt>
                <c:pt idx="249">
                  <c:v>-0.36745408000000002</c:v>
                </c:pt>
                <c:pt idx="250">
                  <c:v>-0.21325460000000002</c:v>
                </c:pt>
                <c:pt idx="251">
                  <c:v>-0.23950131999999999</c:v>
                </c:pt>
                <c:pt idx="252">
                  <c:v>-0.41338584</c:v>
                </c:pt>
                <c:pt idx="253">
                  <c:v>-0.38385828</c:v>
                </c:pt>
                <c:pt idx="254">
                  <c:v>-1.6404200000000001E-2</c:v>
                </c:pt>
                <c:pt idx="255">
                  <c:v>-0.36417324000000001</c:v>
                </c:pt>
                <c:pt idx="256">
                  <c:v>-0.42322836000000003</c:v>
                </c:pt>
                <c:pt idx="257">
                  <c:v>-0.13451444000000001</c:v>
                </c:pt>
                <c:pt idx="258">
                  <c:v>-0.44619424000000002</c:v>
                </c:pt>
                <c:pt idx="259">
                  <c:v>-0.40026247999999998</c:v>
                </c:pt>
                <c:pt idx="260">
                  <c:v>-0.44947508000000003</c:v>
                </c:pt>
                <c:pt idx="261">
                  <c:v>-0.32480316000000004</c:v>
                </c:pt>
                <c:pt idx="262">
                  <c:v>-0.61351708000000005</c:v>
                </c:pt>
                <c:pt idx="263">
                  <c:v>-0.48884516</c:v>
                </c:pt>
                <c:pt idx="264">
                  <c:v>-0.33136483999999999</c:v>
                </c:pt>
                <c:pt idx="265">
                  <c:v>-0.18372704000000001</c:v>
                </c:pt>
                <c:pt idx="266">
                  <c:v>-0.26574804000000002</c:v>
                </c:pt>
                <c:pt idx="267">
                  <c:v>-0.39370079999999996</c:v>
                </c:pt>
                <c:pt idx="268">
                  <c:v>-0.28543308000000001</c:v>
                </c:pt>
                <c:pt idx="269">
                  <c:v>-0.53477691999999999</c:v>
                </c:pt>
                <c:pt idx="270">
                  <c:v>-0.52493440000000002</c:v>
                </c:pt>
                <c:pt idx="271">
                  <c:v>-0.52165355999999996</c:v>
                </c:pt>
                <c:pt idx="272">
                  <c:v>-0.38057744000000004</c:v>
                </c:pt>
                <c:pt idx="273">
                  <c:v>-0.71522311999999999</c:v>
                </c:pt>
                <c:pt idx="274">
                  <c:v>-0.27230972000000003</c:v>
                </c:pt>
                <c:pt idx="275">
                  <c:v>-4.9212599999999995E-2</c:v>
                </c:pt>
                <c:pt idx="276">
                  <c:v>7.5459319999999996E-2</c:v>
                </c:pt>
                <c:pt idx="277">
                  <c:v>-0.39370079999999996</c:v>
                </c:pt>
                <c:pt idx="278">
                  <c:v>-0.32480316000000004</c:v>
                </c:pt>
                <c:pt idx="279">
                  <c:v>-0.40354331999999998</c:v>
                </c:pt>
                <c:pt idx="280">
                  <c:v>-0.22309712000000001</c:v>
                </c:pt>
                <c:pt idx="281">
                  <c:v>-0.34448819999999997</c:v>
                </c:pt>
                <c:pt idx="282">
                  <c:v>-0.39698163999999997</c:v>
                </c:pt>
                <c:pt idx="283">
                  <c:v>-0.35104987999999998</c:v>
                </c:pt>
                <c:pt idx="284">
                  <c:v>-0.410105</c:v>
                </c:pt>
                <c:pt idx="285">
                  <c:v>-0.30511811999999999</c:v>
                </c:pt>
                <c:pt idx="286">
                  <c:v>-0.38385828</c:v>
                </c:pt>
                <c:pt idx="287">
                  <c:v>-0.53805776000000005</c:v>
                </c:pt>
                <c:pt idx="288">
                  <c:v>-0.42322836000000003</c:v>
                </c:pt>
                <c:pt idx="289">
                  <c:v>-0.21325460000000002</c:v>
                </c:pt>
                <c:pt idx="290">
                  <c:v>-0.47572179999999997</c:v>
                </c:pt>
                <c:pt idx="291">
                  <c:v>-0.38385828</c:v>
                </c:pt>
                <c:pt idx="292">
                  <c:v>-0.30511811999999999</c:v>
                </c:pt>
                <c:pt idx="293">
                  <c:v>-0.36745408000000002</c:v>
                </c:pt>
                <c:pt idx="294">
                  <c:v>-0.42650920000000003</c:v>
                </c:pt>
                <c:pt idx="295">
                  <c:v>-0.63320211999999998</c:v>
                </c:pt>
                <c:pt idx="296">
                  <c:v>-0.45931760000000005</c:v>
                </c:pt>
                <c:pt idx="297">
                  <c:v>-0.45603676000000004</c:v>
                </c:pt>
                <c:pt idx="298">
                  <c:v>-0.49212599999999995</c:v>
                </c:pt>
                <c:pt idx="299">
                  <c:v>-0.66929136</c:v>
                </c:pt>
                <c:pt idx="300">
                  <c:v>-0.28215224</c:v>
                </c:pt>
                <c:pt idx="301">
                  <c:v>-0.47244095999999997</c:v>
                </c:pt>
                <c:pt idx="302">
                  <c:v>-0.55774279999999998</c:v>
                </c:pt>
                <c:pt idx="303">
                  <c:v>-0.25262467999999999</c:v>
                </c:pt>
                <c:pt idx="304">
                  <c:v>-0.46259843999999994</c:v>
                </c:pt>
                <c:pt idx="305">
                  <c:v>-0.45603676000000004</c:v>
                </c:pt>
                <c:pt idx="306">
                  <c:v>-0.45603676000000004</c:v>
                </c:pt>
                <c:pt idx="307">
                  <c:v>-5.2493440000000002E-2</c:v>
                </c:pt>
                <c:pt idx="308">
                  <c:v>-0.410105</c:v>
                </c:pt>
                <c:pt idx="309">
                  <c:v>-0.15748032000000001</c:v>
                </c:pt>
                <c:pt idx="310">
                  <c:v>-0.43307087999999999</c:v>
                </c:pt>
                <c:pt idx="311">
                  <c:v>-0.63976379999999999</c:v>
                </c:pt>
                <c:pt idx="312">
                  <c:v>-0.28215224</c:v>
                </c:pt>
                <c:pt idx="313">
                  <c:v>-0.39370079999999996</c:v>
                </c:pt>
                <c:pt idx="314">
                  <c:v>-0.32480316000000004</c:v>
                </c:pt>
                <c:pt idx="315">
                  <c:v>-0.30183727999999999</c:v>
                </c:pt>
                <c:pt idx="316">
                  <c:v>-0.40354331999999998</c:v>
                </c:pt>
                <c:pt idx="317">
                  <c:v>-0.37729660000000004</c:v>
                </c:pt>
                <c:pt idx="318">
                  <c:v>-0.35761155999999999</c:v>
                </c:pt>
                <c:pt idx="319">
                  <c:v>-0.23293963999999998</c:v>
                </c:pt>
                <c:pt idx="320">
                  <c:v>-0.29199475999999996</c:v>
                </c:pt>
                <c:pt idx="321">
                  <c:v>-0.10498688</c:v>
                </c:pt>
                <c:pt idx="322">
                  <c:v>-0.30511811999999999</c:v>
                </c:pt>
                <c:pt idx="323">
                  <c:v>-0.22965880000000002</c:v>
                </c:pt>
                <c:pt idx="324">
                  <c:v>-0.52165355999999996</c:v>
                </c:pt>
                <c:pt idx="325">
                  <c:v>-0.19356956</c:v>
                </c:pt>
                <c:pt idx="326">
                  <c:v>-0.11482940000000001</c:v>
                </c:pt>
                <c:pt idx="327">
                  <c:v>-0.56430448</c:v>
                </c:pt>
                <c:pt idx="328">
                  <c:v>-0.36417324000000001</c:v>
                </c:pt>
                <c:pt idx="329">
                  <c:v>-0.30511811999999999</c:v>
                </c:pt>
                <c:pt idx="330">
                  <c:v>-0.46587927999999995</c:v>
                </c:pt>
                <c:pt idx="331">
                  <c:v>-0.51181103999999999</c:v>
                </c:pt>
                <c:pt idx="332">
                  <c:v>-0.44947508000000003</c:v>
                </c:pt>
                <c:pt idx="333">
                  <c:v>-0.46587927999999995</c:v>
                </c:pt>
                <c:pt idx="334">
                  <c:v>-0.38385828</c:v>
                </c:pt>
                <c:pt idx="335">
                  <c:v>-0.48884516</c:v>
                </c:pt>
                <c:pt idx="336">
                  <c:v>-0.22309712000000001</c:v>
                </c:pt>
                <c:pt idx="337">
                  <c:v>-0.67257219999999995</c:v>
                </c:pt>
                <c:pt idx="338">
                  <c:v>-5.5774280000000002E-2</c:v>
                </c:pt>
                <c:pt idx="339">
                  <c:v>6.5616800000000003E-3</c:v>
                </c:pt>
                <c:pt idx="340">
                  <c:v>-0.35433071999999999</c:v>
                </c:pt>
                <c:pt idx="341">
                  <c:v>-0.32480316000000004</c:v>
                </c:pt>
                <c:pt idx="342">
                  <c:v>-0.41666668000000001</c:v>
                </c:pt>
                <c:pt idx="343">
                  <c:v>-0.37073492000000002</c:v>
                </c:pt>
                <c:pt idx="344">
                  <c:v>-0.410105</c:v>
                </c:pt>
                <c:pt idx="345">
                  <c:v>-0.17716535999999999</c:v>
                </c:pt>
                <c:pt idx="346">
                  <c:v>-0.25262467999999999</c:v>
                </c:pt>
                <c:pt idx="347">
                  <c:v>-0.32808400000000004</c:v>
                </c:pt>
                <c:pt idx="348">
                  <c:v>-0.46259843999999994</c:v>
                </c:pt>
                <c:pt idx="349">
                  <c:v>-0.51181103999999999</c:v>
                </c:pt>
                <c:pt idx="350">
                  <c:v>-0.45603676000000004</c:v>
                </c:pt>
                <c:pt idx="351">
                  <c:v>-0.21325460000000002</c:v>
                </c:pt>
                <c:pt idx="352">
                  <c:v>-0.60367455999999997</c:v>
                </c:pt>
                <c:pt idx="353">
                  <c:v>-0.54461944000000007</c:v>
                </c:pt>
                <c:pt idx="354">
                  <c:v>-0.46587927999999995</c:v>
                </c:pt>
                <c:pt idx="355">
                  <c:v>-0.26246720000000001</c:v>
                </c:pt>
                <c:pt idx="356">
                  <c:v>-0.37073492000000002</c:v>
                </c:pt>
                <c:pt idx="357">
                  <c:v>-0.11482940000000001</c:v>
                </c:pt>
                <c:pt idx="358">
                  <c:v>-0.36417324000000001</c:v>
                </c:pt>
                <c:pt idx="359">
                  <c:v>-0.12795276</c:v>
                </c:pt>
                <c:pt idx="360">
                  <c:v>-0.12139108</c:v>
                </c:pt>
                <c:pt idx="361">
                  <c:v>-0.17388451999999999</c:v>
                </c:pt>
                <c:pt idx="362">
                  <c:v>-0.55774279999999998</c:v>
                </c:pt>
                <c:pt idx="363">
                  <c:v>-0.29199475999999996</c:v>
                </c:pt>
                <c:pt idx="364">
                  <c:v>-3.2808400000000001E-2</c:v>
                </c:pt>
                <c:pt idx="365">
                  <c:v>-0.16732284</c:v>
                </c:pt>
                <c:pt idx="366">
                  <c:v>-0.26574804000000002</c:v>
                </c:pt>
                <c:pt idx="367">
                  <c:v>-0.17060367999999998</c:v>
                </c:pt>
                <c:pt idx="368">
                  <c:v>-0.1804462</c:v>
                </c:pt>
                <c:pt idx="369">
                  <c:v>-0.29527559999999997</c:v>
                </c:pt>
                <c:pt idx="370">
                  <c:v>-0.31496064000000001</c:v>
                </c:pt>
                <c:pt idx="371">
                  <c:v>-0.61679792</c:v>
                </c:pt>
                <c:pt idx="372">
                  <c:v>-0.44291340000000001</c:v>
                </c:pt>
                <c:pt idx="373">
                  <c:v>6.5616800000000003E-3</c:v>
                </c:pt>
                <c:pt idx="374">
                  <c:v>8.530183999999999E-2</c:v>
                </c:pt>
                <c:pt idx="375">
                  <c:v>-0.15419948</c:v>
                </c:pt>
                <c:pt idx="376">
                  <c:v>-0.30511811999999999</c:v>
                </c:pt>
                <c:pt idx="377">
                  <c:v>-0.39698163999999997</c:v>
                </c:pt>
                <c:pt idx="378">
                  <c:v>-0.38713912</c:v>
                </c:pt>
                <c:pt idx="379">
                  <c:v>-0.39041995999999995</c:v>
                </c:pt>
                <c:pt idx="380">
                  <c:v>-0.35104987999999998</c:v>
                </c:pt>
                <c:pt idx="381">
                  <c:v>-0.33464568</c:v>
                </c:pt>
                <c:pt idx="382">
                  <c:v>-0.28215224</c:v>
                </c:pt>
                <c:pt idx="383">
                  <c:v>-0.26902888000000003</c:v>
                </c:pt>
                <c:pt idx="384">
                  <c:v>-0.39370079999999996</c:v>
                </c:pt>
                <c:pt idx="385">
                  <c:v>-7.2178479999999989E-2</c:v>
                </c:pt>
                <c:pt idx="386">
                  <c:v>0.24278216</c:v>
                </c:pt>
                <c:pt idx="387">
                  <c:v>-0.50196852000000003</c:v>
                </c:pt>
                <c:pt idx="388">
                  <c:v>-0.17388451999999999</c:v>
                </c:pt>
                <c:pt idx="389">
                  <c:v>-0.29527559999999997</c:v>
                </c:pt>
                <c:pt idx="390">
                  <c:v>-0.30511811999999999</c:v>
                </c:pt>
                <c:pt idx="391">
                  <c:v>-0.25262467999999999</c:v>
                </c:pt>
                <c:pt idx="392">
                  <c:v>-0.35104987999999998</c:v>
                </c:pt>
                <c:pt idx="393">
                  <c:v>-0.21653544</c:v>
                </c:pt>
                <c:pt idx="394">
                  <c:v>-3.2808400000000001E-2</c:v>
                </c:pt>
                <c:pt idx="395">
                  <c:v>-0.32808400000000004</c:v>
                </c:pt>
                <c:pt idx="396">
                  <c:v>-0.33136483999999999</c:v>
                </c:pt>
                <c:pt idx="397">
                  <c:v>-0.61351708000000005</c:v>
                </c:pt>
                <c:pt idx="398">
                  <c:v>-0.24606299999999998</c:v>
                </c:pt>
                <c:pt idx="399">
                  <c:v>-0.40354331999999998</c:v>
                </c:pt>
                <c:pt idx="400">
                  <c:v>-0.52493440000000002</c:v>
                </c:pt>
                <c:pt idx="401">
                  <c:v>-0.39698163999999997</c:v>
                </c:pt>
                <c:pt idx="402">
                  <c:v>-0.36745408000000002</c:v>
                </c:pt>
                <c:pt idx="403">
                  <c:v>-0.53149608000000004</c:v>
                </c:pt>
                <c:pt idx="404">
                  <c:v>-0.35104987999999998</c:v>
                </c:pt>
                <c:pt idx="405">
                  <c:v>-0.54461944000000007</c:v>
                </c:pt>
                <c:pt idx="406">
                  <c:v>-0.31496064000000001</c:v>
                </c:pt>
                <c:pt idx="407">
                  <c:v>-0.57742783999999991</c:v>
                </c:pt>
                <c:pt idx="408">
                  <c:v>-0.31167980000000001</c:v>
                </c:pt>
                <c:pt idx="409">
                  <c:v>-0.47244095999999997</c:v>
                </c:pt>
                <c:pt idx="410">
                  <c:v>-0.21653544</c:v>
                </c:pt>
                <c:pt idx="411">
                  <c:v>-0.50196852000000003</c:v>
                </c:pt>
                <c:pt idx="412">
                  <c:v>-0.42322836000000003</c:v>
                </c:pt>
                <c:pt idx="413">
                  <c:v>-0.52493440000000002</c:v>
                </c:pt>
                <c:pt idx="414">
                  <c:v>-0.42650920000000003</c:v>
                </c:pt>
                <c:pt idx="415">
                  <c:v>-0.33136483999999999</c:v>
                </c:pt>
                <c:pt idx="416">
                  <c:v>-0.29199475999999996</c:v>
                </c:pt>
                <c:pt idx="417">
                  <c:v>-0.38713912</c:v>
                </c:pt>
                <c:pt idx="418">
                  <c:v>-0.26246720000000001</c:v>
                </c:pt>
                <c:pt idx="419">
                  <c:v>-0.30839896</c:v>
                </c:pt>
                <c:pt idx="420">
                  <c:v>-0.24278216</c:v>
                </c:pt>
                <c:pt idx="421">
                  <c:v>-0.20341208</c:v>
                </c:pt>
                <c:pt idx="422">
                  <c:v>-0.28543308000000001</c:v>
                </c:pt>
                <c:pt idx="423">
                  <c:v>-0.21325460000000002</c:v>
                </c:pt>
                <c:pt idx="424">
                  <c:v>-0.35433071999999999</c:v>
                </c:pt>
                <c:pt idx="425">
                  <c:v>-0.35433071999999999</c:v>
                </c:pt>
                <c:pt idx="426">
                  <c:v>-0.28543308000000001</c:v>
                </c:pt>
                <c:pt idx="427">
                  <c:v>-0.44291340000000001</c:v>
                </c:pt>
                <c:pt idx="428">
                  <c:v>-0.32152232000000003</c:v>
                </c:pt>
                <c:pt idx="429">
                  <c:v>-0.40682415999999999</c:v>
                </c:pt>
                <c:pt idx="430">
                  <c:v>-0.29199475999999996</c:v>
                </c:pt>
                <c:pt idx="431">
                  <c:v>-0.16732284</c:v>
                </c:pt>
                <c:pt idx="432">
                  <c:v>-0.39370079999999996</c:v>
                </c:pt>
                <c:pt idx="433">
                  <c:v>-0.27230972000000003</c:v>
                </c:pt>
                <c:pt idx="434">
                  <c:v>-0.15748032000000001</c:v>
                </c:pt>
                <c:pt idx="435">
                  <c:v>-0.22309712000000001</c:v>
                </c:pt>
                <c:pt idx="436">
                  <c:v>-0.27559056000000004</c:v>
                </c:pt>
                <c:pt idx="437">
                  <c:v>-0.40682415999999999</c:v>
                </c:pt>
                <c:pt idx="438">
                  <c:v>-0.31496064000000001</c:v>
                </c:pt>
                <c:pt idx="439">
                  <c:v>-0.35104987999999998</c:v>
                </c:pt>
                <c:pt idx="440">
                  <c:v>-0.28215224</c:v>
                </c:pt>
                <c:pt idx="441">
                  <c:v>-0.58727035999999999</c:v>
                </c:pt>
                <c:pt idx="442">
                  <c:v>-0.18372704000000001</c:v>
                </c:pt>
                <c:pt idx="443">
                  <c:v>-0.30839896</c:v>
                </c:pt>
                <c:pt idx="444">
                  <c:v>-0.22309712000000001</c:v>
                </c:pt>
                <c:pt idx="445">
                  <c:v>-0.35104987999999998</c:v>
                </c:pt>
                <c:pt idx="446">
                  <c:v>-0.22637796000000002</c:v>
                </c:pt>
                <c:pt idx="447">
                  <c:v>-0.19356956</c:v>
                </c:pt>
                <c:pt idx="448">
                  <c:v>-0.14435695999999998</c:v>
                </c:pt>
                <c:pt idx="449">
                  <c:v>-0.20669292</c:v>
                </c:pt>
                <c:pt idx="450">
                  <c:v>-0.24606299999999998</c:v>
                </c:pt>
                <c:pt idx="451">
                  <c:v>-0.20341208</c:v>
                </c:pt>
                <c:pt idx="452">
                  <c:v>-0.33136483999999999</c:v>
                </c:pt>
                <c:pt idx="453">
                  <c:v>-0.30511811999999999</c:v>
                </c:pt>
                <c:pt idx="454">
                  <c:v>-0.40354331999999998</c:v>
                </c:pt>
                <c:pt idx="455">
                  <c:v>6.2335959999999996E-2</c:v>
                </c:pt>
                <c:pt idx="456">
                  <c:v>-0.28215224</c:v>
                </c:pt>
                <c:pt idx="457">
                  <c:v>-0.36417324000000001</c:v>
                </c:pt>
                <c:pt idx="458">
                  <c:v>-0.44619424000000002</c:v>
                </c:pt>
                <c:pt idx="459">
                  <c:v>-0.24278216</c:v>
                </c:pt>
                <c:pt idx="460">
                  <c:v>-0.15419948</c:v>
                </c:pt>
                <c:pt idx="461">
                  <c:v>-0.12467191999999999</c:v>
                </c:pt>
                <c:pt idx="462">
                  <c:v>-0.20669292</c:v>
                </c:pt>
                <c:pt idx="463">
                  <c:v>-0.30183727999999999</c:v>
                </c:pt>
                <c:pt idx="464">
                  <c:v>-0.20013123999999999</c:v>
                </c:pt>
                <c:pt idx="465">
                  <c:v>-0.36745408000000002</c:v>
                </c:pt>
                <c:pt idx="466">
                  <c:v>-0.17388451999999999</c:v>
                </c:pt>
                <c:pt idx="467">
                  <c:v>-0.55774279999999998</c:v>
                </c:pt>
                <c:pt idx="468">
                  <c:v>-0.38385828</c:v>
                </c:pt>
                <c:pt idx="469">
                  <c:v>-0.23293963999999998</c:v>
                </c:pt>
                <c:pt idx="470">
                  <c:v>-0.22637796000000002</c:v>
                </c:pt>
                <c:pt idx="471">
                  <c:v>-0.32152232000000003</c:v>
                </c:pt>
                <c:pt idx="472">
                  <c:v>-0.23293963999999998</c:v>
                </c:pt>
                <c:pt idx="473">
                  <c:v>-6.5616800000000003E-3</c:v>
                </c:pt>
                <c:pt idx="474">
                  <c:v>2.2965880000000001E-2</c:v>
                </c:pt>
                <c:pt idx="475">
                  <c:v>0</c:v>
                </c:pt>
                <c:pt idx="476">
                  <c:v>0</c:v>
                </c:pt>
                <c:pt idx="477">
                  <c:v>0</c:v>
                </c:pt>
                <c:pt idx="478">
                  <c:v>0</c:v>
                </c:pt>
                <c:pt idx="479">
                  <c:v>0</c:v>
                </c:pt>
                <c:pt idx="480">
                  <c:v>-0.21325460000000002</c:v>
                </c:pt>
                <c:pt idx="481">
                  <c:v>-0.20341208</c:v>
                </c:pt>
                <c:pt idx="482">
                  <c:v>-0.19685039999999998</c:v>
                </c:pt>
                <c:pt idx="483">
                  <c:v>-1.3123360000000001E-2</c:v>
                </c:pt>
                <c:pt idx="484">
                  <c:v>-0.37401576000000003</c:v>
                </c:pt>
                <c:pt idx="485">
                  <c:v>-0.21653544</c:v>
                </c:pt>
                <c:pt idx="486">
                  <c:v>-0.27559056000000004</c:v>
                </c:pt>
                <c:pt idx="487">
                  <c:v>-0.15091863999999999</c:v>
                </c:pt>
                <c:pt idx="488">
                  <c:v>-0.34120735999999996</c:v>
                </c:pt>
                <c:pt idx="489">
                  <c:v>-4.5931760000000002E-2</c:v>
                </c:pt>
                <c:pt idx="490">
                  <c:v>0.20669292</c:v>
                </c:pt>
                <c:pt idx="491">
                  <c:v>7.2178479999999989E-2</c:v>
                </c:pt>
                <c:pt idx="492">
                  <c:v>-0.23293963999999998</c:v>
                </c:pt>
                <c:pt idx="493">
                  <c:v>1.6404200000000001E-2</c:v>
                </c:pt>
                <c:pt idx="494">
                  <c:v>-0.29527559999999997</c:v>
                </c:pt>
                <c:pt idx="495">
                  <c:v>-0.23293963999999998</c:v>
                </c:pt>
                <c:pt idx="496">
                  <c:v>-0.19356956</c:v>
                </c:pt>
                <c:pt idx="497">
                  <c:v>-0.13451444000000001</c:v>
                </c:pt>
                <c:pt idx="498">
                  <c:v>-0.27559056000000004</c:v>
                </c:pt>
                <c:pt idx="499">
                  <c:v>-0.38057744000000004</c:v>
                </c:pt>
                <c:pt idx="500">
                  <c:v>-0.14107612</c:v>
                </c:pt>
                <c:pt idx="501">
                  <c:v>0.25262467999999999</c:v>
                </c:pt>
                <c:pt idx="502">
                  <c:v>-3.2808400000000001E-2</c:v>
                </c:pt>
                <c:pt idx="503">
                  <c:v>-2.9527559999999998E-2</c:v>
                </c:pt>
                <c:pt idx="504">
                  <c:v>-2.2965880000000001E-2</c:v>
                </c:pt>
                <c:pt idx="505">
                  <c:v>-0.20341208</c:v>
                </c:pt>
                <c:pt idx="506">
                  <c:v>-6.5616800000000003E-3</c:v>
                </c:pt>
                <c:pt idx="507">
                  <c:v>-2.2965880000000001E-2</c:v>
                </c:pt>
                <c:pt idx="508">
                  <c:v>6.5616800000000003E-2</c:v>
                </c:pt>
                <c:pt idx="509">
                  <c:v>2.2965880000000001E-2</c:v>
                </c:pt>
                <c:pt idx="510">
                  <c:v>-9.5144360000000011E-2</c:v>
                </c:pt>
                <c:pt idx="511">
                  <c:v>-0.15091863999999999</c:v>
                </c:pt>
                <c:pt idx="512">
                  <c:v>-0.10170604</c:v>
                </c:pt>
                <c:pt idx="513">
                  <c:v>-0.25590552</c:v>
                </c:pt>
                <c:pt idx="514">
                  <c:v>0.14763779999999999</c:v>
                </c:pt>
                <c:pt idx="515">
                  <c:v>0.1804462</c:v>
                </c:pt>
                <c:pt idx="516">
                  <c:v>8.8582679999999997E-2</c:v>
                </c:pt>
                <c:pt idx="517">
                  <c:v>6.889764000000001E-2</c:v>
                </c:pt>
                <c:pt idx="518">
                  <c:v>0.20341208</c:v>
                </c:pt>
                <c:pt idx="519">
                  <c:v>-7.2178479999999989E-2</c:v>
                </c:pt>
                <c:pt idx="520">
                  <c:v>-5.2493440000000002E-2</c:v>
                </c:pt>
                <c:pt idx="521">
                  <c:v>-0.16732284</c:v>
                </c:pt>
                <c:pt idx="522">
                  <c:v>-0.12467191999999999</c:v>
                </c:pt>
                <c:pt idx="523">
                  <c:v>-0.17060367999999998</c:v>
                </c:pt>
                <c:pt idx="524">
                  <c:v>-0.14107612</c:v>
                </c:pt>
                <c:pt idx="525">
                  <c:v>-0.12467191999999999</c:v>
                </c:pt>
                <c:pt idx="526">
                  <c:v>-0.53477691999999999</c:v>
                </c:pt>
                <c:pt idx="527">
                  <c:v>-0.15748032000000001</c:v>
                </c:pt>
                <c:pt idx="528">
                  <c:v>0.27559056000000004</c:v>
                </c:pt>
                <c:pt idx="529">
                  <c:v>5.5774280000000002E-2</c:v>
                </c:pt>
                <c:pt idx="530">
                  <c:v>-0.32480316000000004</c:v>
                </c:pt>
                <c:pt idx="531">
                  <c:v>-0.38385828</c:v>
                </c:pt>
                <c:pt idx="532">
                  <c:v>-0.12467191999999999</c:v>
                </c:pt>
                <c:pt idx="533">
                  <c:v>-6.5616800000000003E-2</c:v>
                </c:pt>
                <c:pt idx="534">
                  <c:v>-0.21653544</c:v>
                </c:pt>
                <c:pt idx="535">
                  <c:v>-0.20341208</c:v>
                </c:pt>
                <c:pt idx="536">
                  <c:v>-0.20997376000000001</c:v>
                </c:pt>
                <c:pt idx="537">
                  <c:v>-0.57742783999999991</c:v>
                </c:pt>
                <c:pt idx="538">
                  <c:v>-0.31496064000000001</c:v>
                </c:pt>
                <c:pt idx="539">
                  <c:v>0.11154856</c:v>
                </c:pt>
                <c:pt idx="540">
                  <c:v>-9.1863520000000004E-2</c:v>
                </c:pt>
                <c:pt idx="541">
                  <c:v>7.8740160000000003E-2</c:v>
                </c:pt>
                <c:pt idx="542">
                  <c:v>-0.20669292</c:v>
                </c:pt>
                <c:pt idx="543">
                  <c:v>-0.64304464000000006</c:v>
                </c:pt>
                <c:pt idx="544">
                  <c:v>-0.13451444000000001</c:v>
                </c:pt>
                <c:pt idx="545">
                  <c:v>-0.13451444000000001</c:v>
                </c:pt>
                <c:pt idx="546">
                  <c:v>-4.5931760000000002E-2</c:v>
                </c:pt>
                <c:pt idx="547">
                  <c:v>-0.26246720000000001</c:v>
                </c:pt>
                <c:pt idx="548">
                  <c:v>-0.14107612</c:v>
                </c:pt>
                <c:pt idx="549">
                  <c:v>-4.5931760000000002E-2</c:v>
                </c:pt>
                <c:pt idx="550">
                  <c:v>0.14763779999999999</c:v>
                </c:pt>
                <c:pt idx="551">
                  <c:v>0.12139108</c:v>
                </c:pt>
                <c:pt idx="552">
                  <c:v>0</c:v>
                </c:pt>
                <c:pt idx="553">
                  <c:v>0</c:v>
                </c:pt>
                <c:pt idx="554">
                  <c:v>0</c:v>
                </c:pt>
                <c:pt idx="555">
                  <c:v>0</c:v>
                </c:pt>
                <c:pt idx="556">
                  <c:v>0</c:v>
                </c:pt>
                <c:pt idx="557">
                  <c:v>0</c:v>
                </c:pt>
                <c:pt idx="558">
                  <c:v>0</c:v>
                </c:pt>
                <c:pt idx="559">
                  <c:v>0</c:v>
                </c:pt>
                <c:pt idx="560">
                  <c:v>0</c:v>
                </c:pt>
                <c:pt idx="561">
                  <c:v>0</c:v>
                </c:pt>
                <c:pt idx="562">
                  <c:v>0</c:v>
                </c:pt>
                <c:pt idx="563">
                  <c:v>0</c:v>
                </c:pt>
                <c:pt idx="564">
                  <c:v>-0.60367455999999997</c:v>
                </c:pt>
                <c:pt idx="565">
                  <c:v>-0.75131236000000001</c:v>
                </c:pt>
                <c:pt idx="566">
                  <c:v>-0.44619424000000002</c:v>
                </c:pt>
                <c:pt idx="567">
                  <c:v>-0.59383204000000001</c:v>
                </c:pt>
                <c:pt idx="568">
                  <c:v>-0.39370079999999996</c:v>
                </c:pt>
                <c:pt idx="569">
                  <c:v>-0.32480316000000004</c:v>
                </c:pt>
                <c:pt idx="570">
                  <c:v>-0.32480316000000004</c:v>
                </c:pt>
                <c:pt idx="571">
                  <c:v>-0.28215224</c:v>
                </c:pt>
                <c:pt idx="572">
                  <c:v>3.9370080000000002E-2</c:v>
                </c:pt>
                <c:pt idx="573">
                  <c:v>-0.31496064000000001</c:v>
                </c:pt>
                <c:pt idx="574">
                  <c:v>4.5931760000000002E-2</c:v>
                </c:pt>
                <c:pt idx="575">
                  <c:v>0.15091863999999999</c:v>
                </c:pt>
                <c:pt idx="576">
                  <c:v>-0.10170604</c:v>
                </c:pt>
                <c:pt idx="577">
                  <c:v>0.12795276</c:v>
                </c:pt>
                <c:pt idx="578">
                  <c:v>-0.10498688</c:v>
                </c:pt>
                <c:pt idx="579">
                  <c:v>-3.2808400000000001E-3</c:v>
                </c:pt>
                <c:pt idx="580">
                  <c:v>3.6089239999999995E-2</c:v>
                </c:pt>
                <c:pt idx="581">
                  <c:v>-0.26574804000000002</c:v>
                </c:pt>
                <c:pt idx="582">
                  <c:v>-3.6089239999999995E-2</c:v>
                </c:pt>
                <c:pt idx="583">
                  <c:v>-7.2178479999999989E-2</c:v>
                </c:pt>
                <c:pt idx="584">
                  <c:v>9.842519999999999E-2</c:v>
                </c:pt>
                <c:pt idx="585">
                  <c:v>-2.6246720000000001E-2</c:v>
                </c:pt>
                <c:pt idx="586">
                  <c:v>0.22637796000000002</c:v>
                </c:pt>
                <c:pt idx="587">
                  <c:v>-0.13779528000000002</c:v>
                </c:pt>
                <c:pt idx="588">
                  <c:v>-1.3123360000000001E-2</c:v>
                </c:pt>
                <c:pt idx="589">
                  <c:v>-0.23293963999999998</c:v>
                </c:pt>
                <c:pt idx="590">
                  <c:v>-6.5616800000000003E-3</c:v>
                </c:pt>
                <c:pt idx="591">
                  <c:v>-0.21325460000000002</c:v>
                </c:pt>
                <c:pt idx="592">
                  <c:v>-0.22309712000000001</c:v>
                </c:pt>
                <c:pt idx="593">
                  <c:v>-0.16732284</c:v>
                </c:pt>
                <c:pt idx="594">
                  <c:v>-0.17716535999999999</c:v>
                </c:pt>
                <c:pt idx="595">
                  <c:v>-0.21325460000000002</c:v>
                </c:pt>
                <c:pt idx="596">
                  <c:v>-8.2021000000000011E-2</c:v>
                </c:pt>
                <c:pt idx="597">
                  <c:v>-0.25590552</c:v>
                </c:pt>
                <c:pt idx="598">
                  <c:v>-0.15419948</c:v>
                </c:pt>
                <c:pt idx="599">
                  <c:v>-0.28871391999999996</c:v>
                </c:pt>
                <c:pt idx="600">
                  <c:v>-1.3123360000000001E-2</c:v>
                </c:pt>
                <c:pt idx="601">
                  <c:v>-0.31167980000000001</c:v>
                </c:pt>
                <c:pt idx="602">
                  <c:v>-0.48556431999999999</c:v>
                </c:pt>
                <c:pt idx="603">
                  <c:v>-2.2965880000000001E-2</c:v>
                </c:pt>
                <c:pt idx="604">
                  <c:v>-0.12467191999999999</c:v>
                </c:pt>
                <c:pt idx="605">
                  <c:v>-0.40682415999999999</c:v>
                </c:pt>
                <c:pt idx="606">
                  <c:v>-0.34776903999999997</c:v>
                </c:pt>
                <c:pt idx="607">
                  <c:v>-0.25262467999999999</c:v>
                </c:pt>
                <c:pt idx="608">
                  <c:v>-0.29199475999999996</c:v>
                </c:pt>
                <c:pt idx="609">
                  <c:v>-0.41666668000000001</c:v>
                </c:pt>
                <c:pt idx="610">
                  <c:v>-0.48228347999999999</c:v>
                </c:pt>
                <c:pt idx="611">
                  <c:v>-0.43963256000000001</c:v>
                </c:pt>
                <c:pt idx="612">
                  <c:v>-0.46259843999999994</c:v>
                </c:pt>
                <c:pt idx="613">
                  <c:v>-0.26246720000000001</c:v>
                </c:pt>
                <c:pt idx="614">
                  <c:v>-0.31496064000000001</c:v>
                </c:pt>
                <c:pt idx="615">
                  <c:v>-0.5413386</c:v>
                </c:pt>
                <c:pt idx="616">
                  <c:v>-0.11482940000000001</c:v>
                </c:pt>
                <c:pt idx="617">
                  <c:v>-0.26574804000000002</c:v>
                </c:pt>
                <c:pt idx="618">
                  <c:v>-0.21653544</c:v>
                </c:pt>
                <c:pt idx="619">
                  <c:v>-0.13123360000000001</c:v>
                </c:pt>
                <c:pt idx="620">
                  <c:v>-0.17060367999999998</c:v>
                </c:pt>
                <c:pt idx="621">
                  <c:v>-0.37729660000000004</c:v>
                </c:pt>
                <c:pt idx="622">
                  <c:v>-0.22309712000000001</c:v>
                </c:pt>
                <c:pt idx="623">
                  <c:v>-0.31824148000000002</c:v>
                </c:pt>
                <c:pt idx="624">
                  <c:v>-0.39370079999999996</c:v>
                </c:pt>
                <c:pt idx="625">
                  <c:v>-2.2965880000000001E-2</c:v>
                </c:pt>
                <c:pt idx="626">
                  <c:v>-0.16732284</c:v>
                </c:pt>
                <c:pt idx="627">
                  <c:v>-0.60367455999999997</c:v>
                </c:pt>
                <c:pt idx="628">
                  <c:v>-0.19356956</c:v>
                </c:pt>
                <c:pt idx="629">
                  <c:v>0.18372704000000001</c:v>
                </c:pt>
                <c:pt idx="630">
                  <c:v>-0.18700788000000002</c:v>
                </c:pt>
                <c:pt idx="631">
                  <c:v>-0.25262467999999999</c:v>
                </c:pt>
                <c:pt idx="632">
                  <c:v>-0.17060367999999998</c:v>
                </c:pt>
                <c:pt idx="633">
                  <c:v>7.2178479999999989E-2</c:v>
                </c:pt>
                <c:pt idx="634">
                  <c:v>-0.16404200000000002</c:v>
                </c:pt>
                <c:pt idx="635">
                  <c:v>0.11154856</c:v>
                </c:pt>
                <c:pt idx="636">
                  <c:v>3.6089239999999995E-2</c:v>
                </c:pt>
                <c:pt idx="637">
                  <c:v>0.31824148000000002</c:v>
                </c:pt>
                <c:pt idx="638">
                  <c:v>0.28215224</c:v>
                </c:pt>
                <c:pt idx="639">
                  <c:v>0.14763779999999999</c:v>
                </c:pt>
                <c:pt idx="640">
                  <c:v>-4.2650919999999995E-2</c:v>
                </c:pt>
                <c:pt idx="641">
                  <c:v>-2.6246720000000001E-2</c:v>
                </c:pt>
                <c:pt idx="642">
                  <c:v>-8.530183999999999E-2</c:v>
                </c:pt>
                <c:pt idx="643">
                  <c:v>2.9527559999999998E-2</c:v>
                </c:pt>
                <c:pt idx="644">
                  <c:v>-7.2178479999999989E-2</c:v>
                </c:pt>
                <c:pt idx="645">
                  <c:v>0.23293963999999998</c:v>
                </c:pt>
                <c:pt idx="646">
                  <c:v>0.14763779999999999</c:v>
                </c:pt>
                <c:pt idx="647">
                  <c:v>-6.5616800000000003E-3</c:v>
                </c:pt>
                <c:pt idx="648">
                  <c:v>6.5616800000000003E-2</c:v>
                </c:pt>
                <c:pt idx="649">
                  <c:v>0.16732284</c:v>
                </c:pt>
                <c:pt idx="650">
                  <c:v>4.2650919999999995E-2</c:v>
                </c:pt>
                <c:pt idx="651">
                  <c:v>0.50853020000000004</c:v>
                </c:pt>
                <c:pt idx="652">
                  <c:v>-0.20341208</c:v>
                </c:pt>
                <c:pt idx="653">
                  <c:v>-8.530183999999999E-2</c:v>
                </c:pt>
                <c:pt idx="654">
                  <c:v>-0.17716535999999999</c:v>
                </c:pt>
                <c:pt idx="655">
                  <c:v>-1.3123360000000001E-2</c:v>
                </c:pt>
                <c:pt idx="656">
                  <c:v>-0.19028872000000002</c:v>
                </c:pt>
                <c:pt idx="657">
                  <c:v>0.16404200000000002</c:v>
                </c:pt>
                <c:pt idx="658">
                  <c:v>-8.2021000000000011E-2</c:v>
                </c:pt>
                <c:pt idx="659">
                  <c:v>5.2493440000000002E-2</c:v>
                </c:pt>
                <c:pt idx="660">
                  <c:v>-0.22309712000000001</c:v>
                </c:pt>
                <c:pt idx="661">
                  <c:v>-0.11154856</c:v>
                </c:pt>
                <c:pt idx="662">
                  <c:v>-0.24606299999999998</c:v>
                </c:pt>
                <c:pt idx="663">
                  <c:v>-0.16404200000000002</c:v>
                </c:pt>
                <c:pt idx="664">
                  <c:v>-4.2650919999999995E-2</c:v>
                </c:pt>
                <c:pt idx="665">
                  <c:v>-0.20669292</c:v>
                </c:pt>
                <c:pt idx="666">
                  <c:v>-5.5774280000000002E-2</c:v>
                </c:pt>
                <c:pt idx="667">
                  <c:v>-9.1863520000000004E-2</c:v>
                </c:pt>
                <c:pt idx="668">
                  <c:v>-0.35104987999999998</c:v>
                </c:pt>
                <c:pt idx="669">
                  <c:v>-6.5616800000000003E-2</c:v>
                </c:pt>
                <c:pt idx="670">
                  <c:v>0.44619424000000002</c:v>
                </c:pt>
                <c:pt idx="671">
                  <c:v>-6.5616800000000003E-3</c:v>
                </c:pt>
                <c:pt idx="672">
                  <c:v>-0.36417324000000001</c:v>
                </c:pt>
                <c:pt idx="673">
                  <c:v>0.19685039999999998</c:v>
                </c:pt>
                <c:pt idx="674">
                  <c:v>-0.27559056000000004</c:v>
                </c:pt>
                <c:pt idx="675">
                  <c:v>0.19685039999999998</c:v>
                </c:pt>
                <c:pt idx="676">
                  <c:v>-3.2808400000000001E-3</c:v>
                </c:pt>
                <c:pt idx="677">
                  <c:v>-0.24606299999999998</c:v>
                </c:pt>
                <c:pt idx="678">
                  <c:v>-0.10498688</c:v>
                </c:pt>
                <c:pt idx="679">
                  <c:v>-8.2021000000000011E-2</c:v>
                </c:pt>
                <c:pt idx="680">
                  <c:v>-0.20997376000000001</c:v>
                </c:pt>
                <c:pt idx="681">
                  <c:v>-9.5144360000000011E-2</c:v>
                </c:pt>
                <c:pt idx="682">
                  <c:v>-9.5144360000000011E-2</c:v>
                </c:pt>
                <c:pt idx="683">
                  <c:v>0.11154856</c:v>
                </c:pt>
                <c:pt idx="684">
                  <c:v>7.5459319999999996E-2</c:v>
                </c:pt>
                <c:pt idx="685">
                  <c:v>-7.2178479999999989E-2</c:v>
                </c:pt>
                <c:pt idx="686">
                  <c:v>0.38385828</c:v>
                </c:pt>
                <c:pt idx="687">
                  <c:v>0.27559056000000004</c:v>
                </c:pt>
                <c:pt idx="688">
                  <c:v>-0.14435695999999998</c:v>
                </c:pt>
                <c:pt idx="689">
                  <c:v>-0.12467191999999999</c:v>
                </c:pt>
                <c:pt idx="690">
                  <c:v>-5.5774280000000002E-2</c:v>
                </c:pt>
                <c:pt idx="691">
                  <c:v>-2.2965880000000001E-2</c:v>
                </c:pt>
                <c:pt idx="692">
                  <c:v>-1.9685040000000001E-2</c:v>
                </c:pt>
                <c:pt idx="693">
                  <c:v>-0.32480316000000004</c:v>
                </c:pt>
                <c:pt idx="694">
                  <c:v>-0.23293963999999998</c:v>
                </c:pt>
                <c:pt idx="695">
                  <c:v>0.10170604</c:v>
                </c:pt>
                <c:pt idx="696">
                  <c:v>-0.17388451999999999</c:v>
                </c:pt>
                <c:pt idx="697">
                  <c:v>1.6404200000000001E-2</c:v>
                </c:pt>
                <c:pt idx="698">
                  <c:v>-0.28543308000000001</c:v>
                </c:pt>
                <c:pt idx="699">
                  <c:v>0.19685039999999998</c:v>
                </c:pt>
                <c:pt idx="700">
                  <c:v>4.5931760000000002E-2</c:v>
                </c:pt>
                <c:pt idx="701">
                  <c:v>-0.18700788000000002</c:v>
                </c:pt>
                <c:pt idx="702">
                  <c:v>-0.22637796000000002</c:v>
                </c:pt>
                <c:pt idx="703">
                  <c:v>-0.17060367999999998</c:v>
                </c:pt>
                <c:pt idx="704">
                  <c:v>-0.30183727999999999</c:v>
                </c:pt>
                <c:pt idx="705">
                  <c:v>-0.31496064000000001</c:v>
                </c:pt>
                <c:pt idx="706">
                  <c:v>-0.24278216</c:v>
                </c:pt>
                <c:pt idx="707">
                  <c:v>-0.25918636</c:v>
                </c:pt>
                <c:pt idx="708">
                  <c:v>-7.2178479999999989E-2</c:v>
                </c:pt>
                <c:pt idx="709">
                  <c:v>-0.19356956</c:v>
                </c:pt>
                <c:pt idx="710">
                  <c:v>-9.5144360000000011E-2</c:v>
                </c:pt>
                <c:pt idx="711">
                  <c:v>-0.25262467999999999</c:v>
                </c:pt>
                <c:pt idx="712">
                  <c:v>-0.11482940000000001</c:v>
                </c:pt>
                <c:pt idx="713">
                  <c:v>-0.12467191999999999</c:v>
                </c:pt>
                <c:pt idx="714">
                  <c:v>-3.6089239999999995E-2</c:v>
                </c:pt>
                <c:pt idx="715">
                  <c:v>-8.2021000000000011E-2</c:v>
                </c:pt>
                <c:pt idx="716">
                  <c:v>-9.8425200000000004E-3</c:v>
                </c:pt>
                <c:pt idx="717">
                  <c:v>-0.15748032000000001</c:v>
                </c:pt>
                <c:pt idx="718">
                  <c:v>-0.21325460000000002</c:v>
                </c:pt>
                <c:pt idx="719">
                  <c:v>-0.47900263999999998</c:v>
                </c:pt>
                <c:pt idx="720">
                  <c:v>-0.11154856</c:v>
                </c:pt>
                <c:pt idx="721">
                  <c:v>-5.2493440000000002E-2</c:v>
                </c:pt>
                <c:pt idx="722">
                  <c:v>-0.19685039999999998</c:v>
                </c:pt>
                <c:pt idx="723">
                  <c:v>-0.28215224</c:v>
                </c:pt>
                <c:pt idx="724">
                  <c:v>-6.5616800000000003E-2</c:v>
                </c:pt>
                <c:pt idx="725">
                  <c:v>-0.21653544</c:v>
                </c:pt>
                <c:pt idx="726">
                  <c:v>-9.5144360000000011E-2</c:v>
                </c:pt>
                <c:pt idx="727">
                  <c:v>-2.2965880000000001E-2</c:v>
                </c:pt>
                <c:pt idx="728">
                  <c:v>-0.11154856</c:v>
                </c:pt>
                <c:pt idx="729">
                  <c:v>-0.11482940000000001</c:v>
                </c:pt>
                <c:pt idx="730">
                  <c:v>-0.20341208</c:v>
                </c:pt>
                <c:pt idx="731">
                  <c:v>-1.9685040000000001E-2</c:v>
                </c:pt>
                <c:pt idx="732">
                  <c:v>0.18700788000000002</c:v>
                </c:pt>
                <c:pt idx="733">
                  <c:v>-1.3123360000000001E-2</c:v>
                </c:pt>
                <c:pt idx="734">
                  <c:v>0.22309712000000001</c:v>
                </c:pt>
                <c:pt idx="735">
                  <c:v>-6.2335959999999996E-2</c:v>
                </c:pt>
                <c:pt idx="736">
                  <c:v>-7.5459319999999996E-2</c:v>
                </c:pt>
                <c:pt idx="737">
                  <c:v>-7.5459319999999996E-2</c:v>
                </c:pt>
                <c:pt idx="738">
                  <c:v>1.3123360000000001E-2</c:v>
                </c:pt>
                <c:pt idx="739">
                  <c:v>-0.14107612</c:v>
                </c:pt>
                <c:pt idx="740">
                  <c:v>-0.17060367999999998</c:v>
                </c:pt>
                <c:pt idx="741">
                  <c:v>-0.14763779999999999</c:v>
                </c:pt>
                <c:pt idx="742">
                  <c:v>6.5616800000000003E-3</c:v>
                </c:pt>
                <c:pt idx="743">
                  <c:v>-0.16732284</c:v>
                </c:pt>
                <c:pt idx="744">
                  <c:v>0.12795276</c:v>
                </c:pt>
                <c:pt idx="745">
                  <c:v>0.19685039999999998</c:v>
                </c:pt>
                <c:pt idx="746">
                  <c:v>-8.530183999999999E-2</c:v>
                </c:pt>
                <c:pt idx="747">
                  <c:v>6.5616800000000003E-3</c:v>
                </c:pt>
                <c:pt idx="748">
                  <c:v>3.6089239999999995E-2</c:v>
                </c:pt>
                <c:pt idx="749">
                  <c:v>4.2650919999999995E-2</c:v>
                </c:pt>
                <c:pt idx="750">
                  <c:v>5.2493440000000002E-2</c:v>
                </c:pt>
                <c:pt idx="751">
                  <c:v>-0.11154856</c:v>
                </c:pt>
                <c:pt idx="752">
                  <c:v>-0.16076116000000001</c:v>
                </c:pt>
                <c:pt idx="753">
                  <c:v>-0.11482940000000001</c:v>
                </c:pt>
                <c:pt idx="754">
                  <c:v>0.15748032000000001</c:v>
                </c:pt>
                <c:pt idx="755">
                  <c:v>5.2493440000000002E-2</c:v>
                </c:pt>
                <c:pt idx="756">
                  <c:v>0.27559056000000004</c:v>
                </c:pt>
                <c:pt idx="757">
                  <c:v>0.12795276</c:v>
                </c:pt>
                <c:pt idx="758">
                  <c:v>8.530183999999999E-2</c:v>
                </c:pt>
                <c:pt idx="759">
                  <c:v>0.36745408000000002</c:v>
                </c:pt>
                <c:pt idx="760">
                  <c:v>0.10498688</c:v>
                </c:pt>
                <c:pt idx="761">
                  <c:v>-0.11482940000000001</c:v>
                </c:pt>
                <c:pt idx="762">
                  <c:v>2.2965880000000001E-2</c:v>
                </c:pt>
                <c:pt idx="763">
                  <c:v>0.10826772</c:v>
                </c:pt>
                <c:pt idx="764">
                  <c:v>-2.9527559999999998E-2</c:v>
                </c:pt>
                <c:pt idx="765">
                  <c:v>-4.5931760000000002E-2</c:v>
                </c:pt>
                <c:pt idx="766">
                  <c:v>-5.2493440000000002E-2</c:v>
                </c:pt>
                <c:pt idx="767">
                  <c:v>0.28215224</c:v>
                </c:pt>
                <c:pt idx="768">
                  <c:v>-0.40354331999999998</c:v>
                </c:pt>
                <c:pt idx="769">
                  <c:v>5.9055119999999996E-2</c:v>
                </c:pt>
                <c:pt idx="770">
                  <c:v>7.5459319999999996E-2</c:v>
                </c:pt>
                <c:pt idx="771">
                  <c:v>-0.13123360000000001</c:v>
                </c:pt>
                <c:pt idx="772">
                  <c:v>-7.2178479999999989E-2</c:v>
                </c:pt>
                <c:pt idx="773">
                  <c:v>-0.11811023999999999</c:v>
                </c:pt>
                <c:pt idx="774">
                  <c:v>-9.842519999999999E-2</c:v>
                </c:pt>
                <c:pt idx="775">
                  <c:v>-0.14107612</c:v>
                </c:pt>
                <c:pt idx="776">
                  <c:v>-0.16404200000000002</c:v>
                </c:pt>
                <c:pt idx="777">
                  <c:v>1.3123360000000001E-2</c:v>
                </c:pt>
                <c:pt idx="778">
                  <c:v>-0.19356956</c:v>
                </c:pt>
                <c:pt idx="779">
                  <c:v>0.22637796000000002</c:v>
                </c:pt>
                <c:pt idx="780">
                  <c:v>-0.14435695999999998</c:v>
                </c:pt>
                <c:pt idx="781">
                  <c:v>-0.53149608000000004</c:v>
                </c:pt>
                <c:pt idx="782">
                  <c:v>-6.889764000000001E-2</c:v>
                </c:pt>
                <c:pt idx="783">
                  <c:v>-0.19356956</c:v>
                </c:pt>
                <c:pt idx="784">
                  <c:v>9.5144360000000011E-2</c:v>
                </c:pt>
                <c:pt idx="785">
                  <c:v>-4.5931760000000002E-2</c:v>
                </c:pt>
                <c:pt idx="786">
                  <c:v>3.6089239999999995E-2</c:v>
                </c:pt>
                <c:pt idx="787">
                  <c:v>0.33464568</c:v>
                </c:pt>
                <c:pt idx="788">
                  <c:v>0.11154856</c:v>
                </c:pt>
                <c:pt idx="789">
                  <c:v>0.12139108</c:v>
                </c:pt>
                <c:pt idx="790">
                  <c:v>-1.3123360000000001E-2</c:v>
                </c:pt>
                <c:pt idx="791">
                  <c:v>-7.2178479999999989E-2</c:v>
                </c:pt>
                <c:pt idx="792">
                  <c:v>0.45603676000000004</c:v>
                </c:pt>
                <c:pt idx="793">
                  <c:v>4.2650919999999995E-2</c:v>
                </c:pt>
                <c:pt idx="794">
                  <c:v>1.3123360000000001E-2</c:v>
                </c:pt>
                <c:pt idx="795">
                  <c:v>0.12139108</c:v>
                </c:pt>
                <c:pt idx="796">
                  <c:v>8.2021000000000011E-2</c:v>
                </c:pt>
                <c:pt idx="797">
                  <c:v>0.14763779999999999</c:v>
                </c:pt>
                <c:pt idx="798">
                  <c:v>7.2178479999999989E-2</c:v>
                </c:pt>
                <c:pt idx="799">
                  <c:v>0.15748032000000001</c:v>
                </c:pt>
                <c:pt idx="800">
                  <c:v>0.57086616000000001</c:v>
                </c:pt>
                <c:pt idx="801">
                  <c:v>0.37729660000000004</c:v>
                </c:pt>
                <c:pt idx="802">
                  <c:v>0.28215224</c:v>
                </c:pt>
                <c:pt idx="803">
                  <c:v>0.6758530399999999</c:v>
                </c:pt>
                <c:pt idx="804">
                  <c:v>0.25590552</c:v>
                </c:pt>
                <c:pt idx="805">
                  <c:v>0.34120735999999996</c:v>
                </c:pt>
                <c:pt idx="806">
                  <c:v>0.28871391999999996</c:v>
                </c:pt>
                <c:pt idx="807">
                  <c:v>0.15748032000000001</c:v>
                </c:pt>
                <c:pt idx="808">
                  <c:v>-9.1863520000000004E-2</c:v>
                </c:pt>
                <c:pt idx="809">
                  <c:v>0.31496064000000001</c:v>
                </c:pt>
                <c:pt idx="810">
                  <c:v>4.5931760000000002E-2</c:v>
                </c:pt>
                <c:pt idx="811">
                  <c:v>7.2178479999999989E-2</c:v>
                </c:pt>
                <c:pt idx="812">
                  <c:v>9.8425200000000004E-3</c:v>
                </c:pt>
                <c:pt idx="813">
                  <c:v>5.2493440000000002E-2</c:v>
                </c:pt>
                <c:pt idx="814">
                  <c:v>0.1804462</c:v>
                </c:pt>
                <c:pt idx="815">
                  <c:v>0.22309712000000001</c:v>
                </c:pt>
                <c:pt idx="816">
                  <c:v>0.56102364000000005</c:v>
                </c:pt>
                <c:pt idx="817">
                  <c:v>0.90223100000000012</c:v>
                </c:pt>
                <c:pt idx="818">
                  <c:v>0.26902888000000003</c:v>
                </c:pt>
                <c:pt idx="819">
                  <c:v>0.34776903999999997</c:v>
                </c:pt>
                <c:pt idx="820">
                  <c:v>0.39041995999999995</c:v>
                </c:pt>
                <c:pt idx="821">
                  <c:v>8.530183999999999E-2</c:v>
                </c:pt>
                <c:pt idx="822">
                  <c:v>0.12795276</c:v>
                </c:pt>
                <c:pt idx="823">
                  <c:v>0.22309712000000001</c:v>
                </c:pt>
                <c:pt idx="824">
                  <c:v>0.12467191999999999</c:v>
                </c:pt>
                <c:pt idx="825">
                  <c:v>-8.530183999999999E-2</c:v>
                </c:pt>
                <c:pt idx="826">
                  <c:v>-4.2650919999999995E-2</c:v>
                </c:pt>
                <c:pt idx="827">
                  <c:v>7.2178479999999989E-2</c:v>
                </c:pt>
                <c:pt idx="828">
                  <c:v>-1.6404200000000001E-2</c:v>
                </c:pt>
                <c:pt idx="829">
                  <c:v>0.35761155999999999</c:v>
                </c:pt>
                <c:pt idx="830">
                  <c:v>-0.16732284</c:v>
                </c:pt>
                <c:pt idx="831">
                  <c:v>0.10170604</c:v>
                </c:pt>
                <c:pt idx="832">
                  <c:v>0.11154856</c:v>
                </c:pt>
                <c:pt idx="833">
                  <c:v>-4.5931760000000002E-2</c:v>
                </c:pt>
                <c:pt idx="834">
                  <c:v>1.3123360000000001E-2</c:v>
                </c:pt>
                <c:pt idx="835">
                  <c:v>8.2021000000000011E-2</c:v>
                </c:pt>
                <c:pt idx="836">
                  <c:v>6.5616800000000003E-2</c:v>
                </c:pt>
                <c:pt idx="837">
                  <c:v>-0.12139108</c:v>
                </c:pt>
                <c:pt idx="838">
                  <c:v>-0.19356956</c:v>
                </c:pt>
                <c:pt idx="839">
                  <c:v>-9.1863520000000004E-2</c:v>
                </c:pt>
                <c:pt idx="840">
                  <c:v>-0.48884516</c:v>
                </c:pt>
                <c:pt idx="841">
                  <c:v>-0.3608924</c:v>
                </c:pt>
                <c:pt idx="842">
                  <c:v>3.9370080000000002E-2</c:v>
                </c:pt>
                <c:pt idx="843">
                  <c:v>-1.6404200000000001E-2</c:v>
                </c:pt>
                <c:pt idx="844">
                  <c:v>0.10170604</c:v>
                </c:pt>
                <c:pt idx="845">
                  <c:v>-0.12139108</c:v>
                </c:pt>
                <c:pt idx="846">
                  <c:v>0.12139108</c:v>
                </c:pt>
                <c:pt idx="847">
                  <c:v>-6.5616800000000003E-3</c:v>
                </c:pt>
                <c:pt idx="848">
                  <c:v>-1.9685040000000001E-2</c:v>
                </c:pt>
                <c:pt idx="849">
                  <c:v>-0.18700788000000002</c:v>
                </c:pt>
                <c:pt idx="850">
                  <c:v>1.3123360000000001E-2</c:v>
                </c:pt>
                <c:pt idx="851">
                  <c:v>-0.39698163999999997</c:v>
                </c:pt>
                <c:pt idx="852">
                  <c:v>-3.9370080000000002E-2</c:v>
                </c:pt>
                <c:pt idx="853">
                  <c:v>-9.5144360000000011E-2</c:v>
                </c:pt>
                <c:pt idx="854">
                  <c:v>2.6246720000000001E-2</c:v>
                </c:pt>
                <c:pt idx="855">
                  <c:v>1.6404200000000001E-2</c:v>
                </c:pt>
                <c:pt idx="856">
                  <c:v>0.13779528000000002</c:v>
                </c:pt>
                <c:pt idx="857">
                  <c:v>-4.9212599999999995E-2</c:v>
                </c:pt>
                <c:pt idx="858">
                  <c:v>7.2178479999999989E-2</c:v>
                </c:pt>
                <c:pt idx="859">
                  <c:v>2.9527559999999998E-2</c:v>
                </c:pt>
                <c:pt idx="860">
                  <c:v>0.12467191999999999</c:v>
                </c:pt>
                <c:pt idx="861">
                  <c:v>-8.530183999999999E-2</c:v>
                </c:pt>
                <c:pt idx="862">
                  <c:v>1.9685040000000001E-2</c:v>
                </c:pt>
                <c:pt idx="863">
                  <c:v>0.20669292</c:v>
                </c:pt>
                <c:pt idx="864">
                  <c:v>-0.20013123999999999</c:v>
                </c:pt>
                <c:pt idx="865">
                  <c:v>0.17716535999999999</c:v>
                </c:pt>
                <c:pt idx="866">
                  <c:v>-0.24606299999999998</c:v>
                </c:pt>
                <c:pt idx="867">
                  <c:v>-0.17060367999999998</c:v>
                </c:pt>
                <c:pt idx="868">
                  <c:v>-0.18372704000000001</c:v>
                </c:pt>
                <c:pt idx="869">
                  <c:v>4.5931760000000002E-2</c:v>
                </c:pt>
                <c:pt idx="870">
                  <c:v>9.8425200000000004E-3</c:v>
                </c:pt>
                <c:pt idx="871">
                  <c:v>6.5616800000000003E-2</c:v>
                </c:pt>
                <c:pt idx="872">
                  <c:v>0.14763779999999999</c:v>
                </c:pt>
                <c:pt idx="873">
                  <c:v>0.33136483999999999</c:v>
                </c:pt>
                <c:pt idx="874">
                  <c:v>-7.5459319999999996E-2</c:v>
                </c:pt>
                <c:pt idx="875">
                  <c:v>3.2808400000000001E-3</c:v>
                </c:pt>
                <c:pt idx="876">
                  <c:v>-0.10170604</c:v>
                </c:pt>
                <c:pt idx="877">
                  <c:v>-0.16076116000000001</c:v>
                </c:pt>
                <c:pt idx="878">
                  <c:v>0.24934383999999998</c:v>
                </c:pt>
                <c:pt idx="879">
                  <c:v>0.25918636</c:v>
                </c:pt>
                <c:pt idx="880">
                  <c:v>0.23622047999999998</c:v>
                </c:pt>
                <c:pt idx="881">
                  <c:v>0.13451444000000001</c:v>
                </c:pt>
                <c:pt idx="882">
                  <c:v>7.8740160000000003E-2</c:v>
                </c:pt>
                <c:pt idx="883">
                  <c:v>5.9055119999999996E-2</c:v>
                </c:pt>
                <c:pt idx="884">
                  <c:v>0.46259843999999994</c:v>
                </c:pt>
                <c:pt idx="885">
                  <c:v>8.530183999999999E-2</c:v>
                </c:pt>
                <c:pt idx="886">
                  <c:v>0.21325460000000002</c:v>
                </c:pt>
                <c:pt idx="887">
                  <c:v>0.11154856</c:v>
                </c:pt>
                <c:pt idx="888">
                  <c:v>-0.34776903999999997</c:v>
                </c:pt>
                <c:pt idx="889">
                  <c:v>4.5931760000000002E-2</c:v>
                </c:pt>
                <c:pt idx="890">
                  <c:v>0.17388451999999999</c:v>
                </c:pt>
                <c:pt idx="891">
                  <c:v>-8.2021000000000011E-2</c:v>
                </c:pt>
                <c:pt idx="892">
                  <c:v>3.6089239999999995E-2</c:v>
                </c:pt>
                <c:pt idx="893">
                  <c:v>0.11154856</c:v>
                </c:pt>
                <c:pt idx="894">
                  <c:v>0.26902888000000003</c:v>
                </c:pt>
                <c:pt idx="895">
                  <c:v>0.20997376000000001</c:v>
                </c:pt>
                <c:pt idx="896">
                  <c:v>0.39041995999999995</c:v>
                </c:pt>
                <c:pt idx="897">
                  <c:v>0.58070867999999998</c:v>
                </c:pt>
                <c:pt idx="898">
                  <c:v>0.23622047999999998</c:v>
                </c:pt>
                <c:pt idx="899">
                  <c:v>0.27230972000000003</c:v>
                </c:pt>
                <c:pt idx="900">
                  <c:v>0.35761155999999999</c:v>
                </c:pt>
                <c:pt idx="901">
                  <c:v>0.50524935999999998</c:v>
                </c:pt>
                <c:pt idx="902">
                  <c:v>0.22309712000000001</c:v>
                </c:pt>
                <c:pt idx="903">
                  <c:v>0.5413386</c:v>
                </c:pt>
                <c:pt idx="904">
                  <c:v>0.42322836000000003</c:v>
                </c:pt>
                <c:pt idx="905">
                  <c:v>0.33464568</c:v>
                </c:pt>
                <c:pt idx="906">
                  <c:v>0.37729660000000004</c:v>
                </c:pt>
                <c:pt idx="907">
                  <c:v>0.36745408000000002</c:v>
                </c:pt>
                <c:pt idx="908">
                  <c:v>0.20341208</c:v>
                </c:pt>
                <c:pt idx="909">
                  <c:v>0.26574804000000002</c:v>
                </c:pt>
                <c:pt idx="910">
                  <c:v>5.5774280000000002E-2</c:v>
                </c:pt>
                <c:pt idx="911">
                  <c:v>3.6089239999999995E-2</c:v>
                </c:pt>
                <c:pt idx="912">
                  <c:v>0.22965880000000002</c:v>
                </c:pt>
                <c:pt idx="913">
                  <c:v>0.14763779999999999</c:v>
                </c:pt>
                <c:pt idx="914">
                  <c:v>-1.6404200000000001E-2</c:v>
                </c:pt>
                <c:pt idx="915">
                  <c:v>0.17716535999999999</c:v>
                </c:pt>
                <c:pt idx="916">
                  <c:v>0.34776903999999997</c:v>
                </c:pt>
                <c:pt idx="917">
                  <c:v>0.15748032000000001</c:v>
                </c:pt>
                <c:pt idx="918">
                  <c:v>0.10498688</c:v>
                </c:pt>
                <c:pt idx="919">
                  <c:v>0.24606299999999998</c:v>
                </c:pt>
                <c:pt idx="920">
                  <c:v>0.47244095999999997</c:v>
                </c:pt>
                <c:pt idx="921">
                  <c:v>0.28871391999999996</c:v>
                </c:pt>
                <c:pt idx="922">
                  <c:v>0.38713912</c:v>
                </c:pt>
                <c:pt idx="923">
                  <c:v>-5.9055119999999996E-2</c:v>
                </c:pt>
                <c:pt idx="924">
                  <c:v>-0.11482940000000001</c:v>
                </c:pt>
                <c:pt idx="925">
                  <c:v>-0.78412075999999997</c:v>
                </c:pt>
                <c:pt idx="926">
                  <c:v>-0.33136483999999999</c:v>
                </c:pt>
                <c:pt idx="927">
                  <c:v>-0.12139108</c:v>
                </c:pt>
                <c:pt idx="928">
                  <c:v>-7.2178479999999989E-2</c:v>
                </c:pt>
                <c:pt idx="929">
                  <c:v>0.24606299999999998</c:v>
                </c:pt>
                <c:pt idx="930">
                  <c:v>0.17388451999999999</c:v>
                </c:pt>
                <c:pt idx="931">
                  <c:v>0.26246720000000001</c:v>
                </c:pt>
                <c:pt idx="932">
                  <c:v>8.8582679999999997E-2</c:v>
                </c:pt>
                <c:pt idx="933">
                  <c:v>0.26246720000000001</c:v>
                </c:pt>
                <c:pt idx="934">
                  <c:v>4.5931760000000002E-2</c:v>
                </c:pt>
                <c:pt idx="935">
                  <c:v>0.14435695999999998</c:v>
                </c:pt>
                <c:pt idx="936">
                  <c:v>4.9212599999999995E-2</c:v>
                </c:pt>
                <c:pt idx="937">
                  <c:v>7.5459319999999996E-2</c:v>
                </c:pt>
                <c:pt idx="938">
                  <c:v>0.19028872000000002</c:v>
                </c:pt>
                <c:pt idx="939">
                  <c:v>0.32152232000000003</c:v>
                </c:pt>
                <c:pt idx="940">
                  <c:v>0.42322836000000003</c:v>
                </c:pt>
                <c:pt idx="941">
                  <c:v>0.10826772</c:v>
                </c:pt>
                <c:pt idx="942">
                  <c:v>0.13451444000000001</c:v>
                </c:pt>
                <c:pt idx="943">
                  <c:v>0.11482940000000001</c:v>
                </c:pt>
                <c:pt idx="944">
                  <c:v>0.24934383999999998</c:v>
                </c:pt>
                <c:pt idx="945">
                  <c:v>5.5774280000000002E-2</c:v>
                </c:pt>
                <c:pt idx="946">
                  <c:v>-9.8425200000000004E-3</c:v>
                </c:pt>
                <c:pt idx="947">
                  <c:v>-7.5459319999999996E-2</c:v>
                </c:pt>
                <c:pt idx="948">
                  <c:v>-0.10170604</c:v>
                </c:pt>
                <c:pt idx="949">
                  <c:v>-3.2808400000000001E-3</c:v>
                </c:pt>
                <c:pt idx="950">
                  <c:v>0.12139108</c:v>
                </c:pt>
                <c:pt idx="951">
                  <c:v>9.842519999999999E-2</c:v>
                </c:pt>
                <c:pt idx="952">
                  <c:v>9.5144360000000011E-2</c:v>
                </c:pt>
                <c:pt idx="953">
                  <c:v>0.58398951999999993</c:v>
                </c:pt>
                <c:pt idx="954">
                  <c:v>0.43963256000000001</c:v>
                </c:pt>
                <c:pt idx="955">
                  <c:v>0.15748032000000001</c:v>
                </c:pt>
                <c:pt idx="956">
                  <c:v>0.33136483999999999</c:v>
                </c:pt>
                <c:pt idx="957">
                  <c:v>0.41338584</c:v>
                </c:pt>
                <c:pt idx="958">
                  <c:v>0.61023623999999999</c:v>
                </c:pt>
                <c:pt idx="959">
                  <c:v>0.26902888000000003</c:v>
                </c:pt>
                <c:pt idx="960">
                  <c:v>8.2021000000000011E-2</c:v>
                </c:pt>
                <c:pt idx="961">
                  <c:v>6.5616800000000003E-3</c:v>
                </c:pt>
                <c:pt idx="962">
                  <c:v>0.68569555999999998</c:v>
                </c:pt>
                <c:pt idx="963">
                  <c:v>0.30511811999999999</c:v>
                </c:pt>
                <c:pt idx="964">
                  <c:v>0.21653544</c:v>
                </c:pt>
                <c:pt idx="965">
                  <c:v>0.30839896</c:v>
                </c:pt>
                <c:pt idx="966">
                  <c:v>0.21325460000000002</c:v>
                </c:pt>
                <c:pt idx="967">
                  <c:v>0.47900263999999998</c:v>
                </c:pt>
                <c:pt idx="968">
                  <c:v>0.35761155999999999</c:v>
                </c:pt>
                <c:pt idx="969">
                  <c:v>0.21653544</c:v>
                </c:pt>
                <c:pt idx="970">
                  <c:v>0.42650920000000003</c:v>
                </c:pt>
                <c:pt idx="971">
                  <c:v>7.8740160000000003E-2</c:v>
                </c:pt>
                <c:pt idx="972">
                  <c:v>0.20669292</c:v>
                </c:pt>
                <c:pt idx="973">
                  <c:v>0.18372704000000001</c:v>
                </c:pt>
                <c:pt idx="974">
                  <c:v>0.49212599999999995</c:v>
                </c:pt>
                <c:pt idx="975">
                  <c:v>0.45603676000000004</c:v>
                </c:pt>
                <c:pt idx="976">
                  <c:v>0.73490816000000003</c:v>
                </c:pt>
                <c:pt idx="977">
                  <c:v>0.45931760000000005</c:v>
                </c:pt>
                <c:pt idx="978">
                  <c:v>0.44619424000000002</c:v>
                </c:pt>
                <c:pt idx="979">
                  <c:v>0.410105</c:v>
                </c:pt>
                <c:pt idx="980">
                  <c:v>0.67257219999999995</c:v>
                </c:pt>
                <c:pt idx="981">
                  <c:v>0.45603676000000004</c:v>
                </c:pt>
                <c:pt idx="982">
                  <c:v>0.35761155999999999</c:v>
                </c:pt>
                <c:pt idx="983">
                  <c:v>0.43963256000000001</c:v>
                </c:pt>
                <c:pt idx="984">
                  <c:v>0.22637796000000002</c:v>
                </c:pt>
                <c:pt idx="985">
                  <c:v>0.20997376000000001</c:v>
                </c:pt>
                <c:pt idx="986">
                  <c:v>0.41994752000000002</c:v>
                </c:pt>
                <c:pt idx="987">
                  <c:v>0.24934383999999998</c:v>
                </c:pt>
                <c:pt idx="988">
                  <c:v>0.42322836000000003</c:v>
                </c:pt>
                <c:pt idx="989">
                  <c:v>0.60695540000000003</c:v>
                </c:pt>
                <c:pt idx="990">
                  <c:v>0.40026247999999998</c:v>
                </c:pt>
                <c:pt idx="991">
                  <c:v>0.44291340000000001</c:v>
                </c:pt>
                <c:pt idx="992">
                  <c:v>0.16404200000000002</c:v>
                </c:pt>
                <c:pt idx="993">
                  <c:v>0.40026247999999998</c:v>
                </c:pt>
                <c:pt idx="994">
                  <c:v>0.45603676000000004</c:v>
                </c:pt>
                <c:pt idx="995">
                  <c:v>0.67913387999999997</c:v>
                </c:pt>
                <c:pt idx="996">
                  <c:v>0.37073492000000002</c:v>
                </c:pt>
                <c:pt idx="997">
                  <c:v>0.25590552</c:v>
                </c:pt>
                <c:pt idx="998">
                  <c:v>0.47900263999999998</c:v>
                </c:pt>
                <c:pt idx="999">
                  <c:v>0.33136483999999999</c:v>
                </c:pt>
                <c:pt idx="1000">
                  <c:v>0.11811023999999999</c:v>
                </c:pt>
                <c:pt idx="1001">
                  <c:v>0.23293963999999998</c:v>
                </c:pt>
                <c:pt idx="1002">
                  <c:v>0.35433071999999999</c:v>
                </c:pt>
                <c:pt idx="1003">
                  <c:v>0.40682415999999999</c:v>
                </c:pt>
                <c:pt idx="1004">
                  <c:v>0.29855643999999998</c:v>
                </c:pt>
                <c:pt idx="1005">
                  <c:v>0.54461944000000007</c:v>
                </c:pt>
                <c:pt idx="1006">
                  <c:v>-3.6089239999999995E-2</c:v>
                </c:pt>
                <c:pt idx="1007">
                  <c:v>0.32480316000000004</c:v>
                </c:pt>
                <c:pt idx="1008">
                  <c:v>0.19028872000000002</c:v>
                </c:pt>
                <c:pt idx="1009">
                  <c:v>0.19356956</c:v>
                </c:pt>
                <c:pt idx="1010">
                  <c:v>0.19685039999999998</c:v>
                </c:pt>
                <c:pt idx="1011">
                  <c:v>0.42650920000000003</c:v>
                </c:pt>
                <c:pt idx="1012">
                  <c:v>0.42979004000000004</c:v>
                </c:pt>
                <c:pt idx="1013">
                  <c:v>0.49868767999999997</c:v>
                </c:pt>
                <c:pt idx="1014">
                  <c:v>0.33792651999999995</c:v>
                </c:pt>
                <c:pt idx="1015">
                  <c:v>0.52493440000000002</c:v>
                </c:pt>
                <c:pt idx="1016">
                  <c:v>0.41994752000000002</c:v>
                </c:pt>
                <c:pt idx="1017">
                  <c:v>0.5413386</c:v>
                </c:pt>
                <c:pt idx="1018">
                  <c:v>9.5144360000000011E-2</c:v>
                </c:pt>
                <c:pt idx="1019">
                  <c:v>0.50196852000000003</c:v>
                </c:pt>
                <c:pt idx="1020">
                  <c:v>6.889764000000001E-2</c:v>
                </c:pt>
                <c:pt idx="1021">
                  <c:v>4.9212599999999995E-2</c:v>
                </c:pt>
                <c:pt idx="1022">
                  <c:v>-9.5144360000000011E-2</c:v>
                </c:pt>
                <c:pt idx="1023">
                  <c:v>0.15091863999999999</c:v>
                </c:pt>
                <c:pt idx="1024">
                  <c:v>5.2493440000000002E-2</c:v>
                </c:pt>
                <c:pt idx="1025">
                  <c:v>0.35761155999999999</c:v>
                </c:pt>
                <c:pt idx="1026">
                  <c:v>0.53805776000000005</c:v>
                </c:pt>
                <c:pt idx="1027">
                  <c:v>0.39698163999999997</c:v>
                </c:pt>
                <c:pt idx="1028">
                  <c:v>0.49212599999999995</c:v>
                </c:pt>
                <c:pt idx="1029">
                  <c:v>0.49540683999999996</c:v>
                </c:pt>
                <c:pt idx="1030">
                  <c:v>0.30839896</c:v>
                </c:pt>
                <c:pt idx="1031">
                  <c:v>0.61351708000000005</c:v>
                </c:pt>
                <c:pt idx="1032">
                  <c:v>0.35104987999999998</c:v>
                </c:pt>
                <c:pt idx="1033">
                  <c:v>0.40026247999999998</c:v>
                </c:pt>
                <c:pt idx="1034">
                  <c:v>0.39698163999999997</c:v>
                </c:pt>
                <c:pt idx="1035">
                  <c:v>0.37073492000000002</c:v>
                </c:pt>
                <c:pt idx="1036">
                  <c:v>0.30183727999999999</c:v>
                </c:pt>
                <c:pt idx="1037">
                  <c:v>0.26902888000000003</c:v>
                </c:pt>
                <c:pt idx="1038">
                  <c:v>0.34448819999999997</c:v>
                </c:pt>
                <c:pt idx="1039">
                  <c:v>0.30839896</c:v>
                </c:pt>
                <c:pt idx="1040">
                  <c:v>0.66929136</c:v>
                </c:pt>
                <c:pt idx="1041">
                  <c:v>0.43963256000000001</c:v>
                </c:pt>
                <c:pt idx="1042">
                  <c:v>0.22309712000000001</c:v>
                </c:pt>
                <c:pt idx="1043">
                  <c:v>0.25262467999999999</c:v>
                </c:pt>
              </c:numCache>
            </c:numRef>
          </c:yVal>
          <c:smooth val="1"/>
          <c:extLst>
            <c:ext xmlns:c16="http://schemas.microsoft.com/office/drawing/2014/chart" uri="{C3380CC4-5D6E-409C-BE32-E72D297353CC}">
              <c16:uniqueId val="{00000011-7CDB-4BC1-A508-48F6B049E9D1}"/>
            </c:ext>
          </c:extLst>
        </c:ser>
        <c:dLbls>
          <c:showLegendKey val="0"/>
          <c:showVal val="0"/>
          <c:showCatName val="0"/>
          <c:showSerName val="0"/>
          <c:showPercent val="0"/>
          <c:showBubbleSize val="0"/>
        </c:dLbls>
        <c:axId val="187018952"/>
        <c:axId val="192138808"/>
        <c:extLst>
          <c:ext xmlns:c15="http://schemas.microsoft.com/office/drawing/2012/chart" uri="{02D57815-91ED-43cb-92C2-25804820EDAC}">
            <c15:filteredScatterSeries>
              <c15:ser>
                <c:idx val="1"/>
                <c:order val="1"/>
                <c:tx>
                  <c:v>0.3m GMSLR med</c:v>
                </c:tx>
                <c:spPr>
                  <a:ln w="19050" cap="rnd">
                    <a:solidFill>
                      <a:srgbClr val="7030A0"/>
                    </a:solidFill>
                    <a:round/>
                  </a:ln>
                  <a:effectLst/>
                </c:spPr>
                <c:marker>
                  <c:symbol val="none"/>
                </c:marker>
                <c:xVal>
                  <c:numRef>
                    <c:extLst>
                      <c:ext uri="{02D57815-91ED-43cb-92C2-25804820EDAC}">
                        <c15:formulaRef>
                          <c15:sqref>Sheet1!$G$21:$Q$21</c15:sqref>
                        </c15:formulaRef>
                      </c:ext>
                    </c:extLst>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extLst>
                      <c:ext uri="{02D57815-91ED-43cb-92C2-25804820EDAC}">
                        <c15:formulaRef>
                          <c15:sqref>Sheet1!$G$3:$Q$3</c15:sqref>
                        </c15:formulaRef>
                      </c:ext>
                    </c:extLst>
                    <c:numCache>
                      <c:formatCode>General</c:formatCode>
                      <c:ptCount val="11"/>
                      <c:pt idx="0">
                        <c:v>0</c:v>
                      </c:pt>
                      <c:pt idx="1">
                        <c:v>6</c:v>
                      </c:pt>
                      <c:pt idx="2">
                        <c:v>11</c:v>
                      </c:pt>
                      <c:pt idx="3">
                        <c:v>16</c:v>
                      </c:pt>
                      <c:pt idx="4">
                        <c:v>23</c:v>
                      </c:pt>
                      <c:pt idx="5">
                        <c:v>27</c:v>
                      </c:pt>
                      <c:pt idx="6">
                        <c:v>33</c:v>
                      </c:pt>
                      <c:pt idx="7">
                        <c:v>39</c:v>
                      </c:pt>
                      <c:pt idx="8">
                        <c:v>43</c:v>
                      </c:pt>
                      <c:pt idx="9">
                        <c:v>47</c:v>
                      </c:pt>
                      <c:pt idx="10">
                        <c:v>50</c:v>
                      </c:pt>
                    </c:numCache>
                  </c:numRef>
                </c:yVal>
                <c:smooth val="1"/>
                <c:extLst>
                  <c:ext xmlns:c16="http://schemas.microsoft.com/office/drawing/2014/chart" uri="{C3380CC4-5D6E-409C-BE32-E72D297353CC}">
                    <c16:uniqueId val="{00000012-7CDB-4BC1-A508-48F6B049E9D1}"/>
                  </c:ext>
                </c:extLst>
              </c15:ser>
            </c15:filteredScatterSeries>
            <c15:filteredScatterSeries>
              <c15:ser>
                <c:idx val="4"/>
                <c:order val="4"/>
                <c:tx>
                  <c:v>0.5m GMSLR med</c:v>
                </c:tx>
                <c:spPr>
                  <a:ln w="15875" cap="rnd">
                    <a:solidFill>
                      <a:srgbClr val="002060"/>
                    </a:solidFill>
                    <a:round/>
                  </a:ln>
                  <a:effectLst/>
                </c:spPr>
                <c:marker>
                  <c:symbol val="none"/>
                </c:marker>
                <c:xVal>
                  <c:numRef>
                    <c:extLst xmlns:c15="http://schemas.microsoft.com/office/drawing/2012/chart">
                      <c:ext xmlns:c15="http://schemas.microsoft.com/office/drawing/2012/chart" uri="{02D57815-91ED-43cb-92C2-25804820EDAC}">
                        <c15:formulaRef>
                          <c15:sqref>Sheet1!$G$21:$Q$21</c15:sqref>
                        </c15:formulaRef>
                      </c:ext>
                    </c:extLst>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extLst xmlns:c15="http://schemas.microsoft.com/office/drawing/2012/chart">
                      <c:ext xmlns:c15="http://schemas.microsoft.com/office/drawing/2012/chart" uri="{02D57815-91ED-43cb-92C2-25804820EDAC}">
                        <c15:formulaRef>
                          <c15:sqref>Sheet1!$G$27:$Q$27</c15:sqref>
                        </c15:formulaRef>
                      </c:ext>
                    </c:extLst>
                    <c:numCache>
                      <c:formatCode>General</c:formatCode>
                      <c:ptCount val="11"/>
                      <c:pt idx="0">
                        <c:v>9.2956999999999998E-2</c:v>
                      </c:pt>
                      <c:pt idx="1">
                        <c:v>0.32261579300000004</c:v>
                      </c:pt>
                      <c:pt idx="2">
                        <c:v>0.51946618700000002</c:v>
                      </c:pt>
                      <c:pt idx="3">
                        <c:v>0.74912497999999994</c:v>
                      </c:pt>
                      <c:pt idx="4">
                        <c:v>0.97878377299999997</c:v>
                      </c:pt>
                      <c:pt idx="5">
                        <c:v>1.1756341670000001</c:v>
                      </c:pt>
                      <c:pt idx="6">
                        <c:v>1.4052929599999999</c:v>
                      </c:pt>
                      <c:pt idx="7">
                        <c:v>1.634951753</c:v>
                      </c:pt>
                      <c:pt idx="8">
                        <c:v>1.798993748</c:v>
                      </c:pt>
                      <c:pt idx="9">
                        <c:v>1.9958441420000002</c:v>
                      </c:pt>
                      <c:pt idx="10">
                        <c:v>2.1926945360000003</c:v>
                      </c:pt>
                    </c:numCache>
                  </c:numRef>
                </c:yVal>
                <c:smooth val="1"/>
                <c:extLst xmlns:c15="http://schemas.microsoft.com/office/drawing/2012/chart">
                  <c:ext xmlns:c16="http://schemas.microsoft.com/office/drawing/2014/chart" uri="{C3380CC4-5D6E-409C-BE32-E72D297353CC}">
                    <c16:uniqueId val="{00000013-7CDB-4BC1-A508-48F6B049E9D1}"/>
                  </c:ext>
                </c:extLst>
              </c15:ser>
            </c15:filteredScatterSeries>
            <c15:filteredScatterSeries>
              <c15:ser>
                <c:idx val="7"/>
                <c:order val="7"/>
                <c:tx>
                  <c:v>1.0m GMSLR med</c:v>
                </c:tx>
                <c:spPr>
                  <a:ln w="15875" cap="rnd">
                    <a:solidFill>
                      <a:schemeClr val="accent6">
                        <a:lumMod val="5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Sheet1!$G$21:$Q$21</c15:sqref>
                        </c15:formulaRef>
                      </c:ext>
                    </c:extLst>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extLst xmlns:c15="http://schemas.microsoft.com/office/drawing/2012/chart">
                      <c:ext xmlns:c15="http://schemas.microsoft.com/office/drawing/2012/chart" uri="{02D57815-91ED-43cb-92C2-25804820EDAC}">
                        <c15:formulaRef>
                          <c15:sqref>Sheet1!$G$30:$Q$30</c15:sqref>
                        </c15:formulaRef>
                      </c:ext>
                    </c:extLst>
                    <c:numCache>
                      <c:formatCode>General</c:formatCode>
                      <c:ptCount val="11"/>
                      <c:pt idx="0">
                        <c:v>9.2956999999999998E-2</c:v>
                      </c:pt>
                      <c:pt idx="1">
                        <c:v>0.38823259100000002</c:v>
                      </c:pt>
                      <c:pt idx="2">
                        <c:v>0.65069978299999998</c:v>
                      </c:pt>
                      <c:pt idx="3">
                        <c:v>1.0115921720000001</c:v>
                      </c:pt>
                      <c:pt idx="4">
                        <c:v>1.372484561</c:v>
                      </c:pt>
                      <c:pt idx="5">
                        <c:v>1.7661853490000001</c:v>
                      </c:pt>
                      <c:pt idx="6">
                        <c:v>2.2255029350000002</c:v>
                      </c:pt>
                      <c:pt idx="7">
                        <c:v>2.7176289200000001</c:v>
                      </c:pt>
                      <c:pt idx="8">
                        <c:v>3.2097549050000005</c:v>
                      </c:pt>
                      <c:pt idx="9">
                        <c:v>3.8003060870000005</c:v>
                      </c:pt>
                      <c:pt idx="10">
                        <c:v>4.3908572690000005</c:v>
                      </c:pt>
                    </c:numCache>
                  </c:numRef>
                </c:yVal>
                <c:smooth val="1"/>
                <c:extLst xmlns:c15="http://schemas.microsoft.com/office/drawing/2012/chart">
                  <c:ext xmlns:c16="http://schemas.microsoft.com/office/drawing/2014/chart" uri="{C3380CC4-5D6E-409C-BE32-E72D297353CC}">
                    <c16:uniqueId val="{00000014-7CDB-4BC1-A508-48F6B049E9D1}"/>
                  </c:ext>
                </c:extLst>
              </c15:ser>
            </c15:filteredScatterSeries>
            <c15:filteredScatterSeries>
              <c15:ser>
                <c:idx val="10"/>
                <c:order val="10"/>
                <c:tx>
                  <c:v>1.5m GMSLR med</c:v>
                </c:tx>
                <c:spPr>
                  <a:ln w="15875" cap="rnd">
                    <a:solidFill>
                      <a:schemeClr val="accent2">
                        <a:lumMod val="5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Sheet1!$G$21:$Q$21</c15:sqref>
                        </c15:formulaRef>
                      </c:ext>
                    </c:extLst>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extLst xmlns:c15="http://schemas.microsoft.com/office/drawing/2012/chart">
                      <c:ext xmlns:c15="http://schemas.microsoft.com/office/drawing/2012/chart" uri="{02D57815-91ED-43cb-92C2-25804820EDAC}">
                        <c15:formulaRef>
                          <c15:sqref>Sheet1!$G$33:$Q$33</c15:sqref>
                        </c15:formulaRef>
                      </c:ext>
                    </c:extLst>
                    <c:numCache>
                      <c:formatCode>General</c:formatCode>
                      <c:ptCount val="11"/>
                      <c:pt idx="0">
                        <c:v>9.2956999999999998E-2</c:v>
                      </c:pt>
                      <c:pt idx="1">
                        <c:v>0.45384938900000005</c:v>
                      </c:pt>
                      <c:pt idx="2">
                        <c:v>0.81474177800000003</c:v>
                      </c:pt>
                      <c:pt idx="3">
                        <c:v>1.274059364</c:v>
                      </c:pt>
                      <c:pt idx="4">
                        <c:v>1.7661853490000001</c:v>
                      </c:pt>
                      <c:pt idx="5">
                        <c:v>2.3567365310000001</c:v>
                      </c:pt>
                      <c:pt idx="6">
                        <c:v>3.0129045110000003</c:v>
                      </c:pt>
                      <c:pt idx="7">
                        <c:v>3.8003060870000005</c:v>
                      </c:pt>
                      <c:pt idx="8">
                        <c:v>4.6205160620000001</c:v>
                      </c:pt>
                      <c:pt idx="9">
                        <c:v>5.5391512340000002</c:v>
                      </c:pt>
                      <c:pt idx="10">
                        <c:v>6.6218284010000001</c:v>
                      </c:pt>
                    </c:numCache>
                  </c:numRef>
                </c:yVal>
                <c:smooth val="1"/>
                <c:extLst xmlns:c15="http://schemas.microsoft.com/office/drawing/2012/chart">
                  <c:ext xmlns:c16="http://schemas.microsoft.com/office/drawing/2014/chart" uri="{C3380CC4-5D6E-409C-BE32-E72D297353CC}">
                    <c16:uniqueId val="{00000015-7CDB-4BC1-A508-48F6B049E9D1}"/>
                  </c:ext>
                </c:extLst>
              </c15:ser>
            </c15:filteredScatterSeries>
            <c15:filteredScatterSeries>
              <c15:ser>
                <c:idx val="13"/>
                <c:order val="13"/>
                <c:tx>
                  <c:v>2.0m GMSLR med</c:v>
                </c:tx>
                <c:spPr>
                  <a:ln w="15875" cap="rnd">
                    <a:solidFill>
                      <a:schemeClr val="accent2">
                        <a:lumMod val="80000"/>
                        <a:lumOff val="2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Sheet1!$G$21:$Q$21</c15:sqref>
                        </c15:formulaRef>
                      </c:ext>
                    </c:extLst>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extLst xmlns:c15="http://schemas.microsoft.com/office/drawing/2012/chart">
                      <c:ext xmlns:c15="http://schemas.microsoft.com/office/drawing/2012/chart" uri="{02D57815-91ED-43cb-92C2-25804820EDAC}">
                        <c15:formulaRef>
                          <c15:sqref>Sheet1!$G$36:$Q$36</c15:sqref>
                        </c15:formulaRef>
                      </c:ext>
                    </c:extLst>
                    <c:numCache>
                      <c:formatCode>General</c:formatCode>
                      <c:ptCount val="11"/>
                      <c:pt idx="0">
                        <c:v>9.2956999999999998E-2</c:v>
                      </c:pt>
                      <c:pt idx="1">
                        <c:v>0.51946618700000002</c:v>
                      </c:pt>
                      <c:pt idx="2">
                        <c:v>0.94597537399999998</c:v>
                      </c:pt>
                      <c:pt idx="3">
                        <c:v>1.5365265560000001</c:v>
                      </c:pt>
                      <c:pt idx="4">
                        <c:v>2.2255029350000002</c:v>
                      </c:pt>
                      <c:pt idx="5">
                        <c:v>3.0457129100000002</c:v>
                      </c:pt>
                      <c:pt idx="6">
                        <c:v>4.0299648800000005</c:v>
                      </c:pt>
                      <c:pt idx="7">
                        <c:v>5.0798336480000001</c:v>
                      </c:pt>
                      <c:pt idx="8">
                        <c:v>6.2281276130000007</c:v>
                      </c:pt>
                      <c:pt idx="9">
                        <c:v>7.6388887700000003</c:v>
                      </c:pt>
                      <c:pt idx="10">
                        <c:v>9.1808835230000003</c:v>
                      </c:pt>
                    </c:numCache>
                  </c:numRef>
                </c:yVal>
                <c:smooth val="1"/>
                <c:extLst xmlns:c15="http://schemas.microsoft.com/office/drawing/2012/chart">
                  <c:ext xmlns:c16="http://schemas.microsoft.com/office/drawing/2014/chart" uri="{C3380CC4-5D6E-409C-BE32-E72D297353CC}">
                    <c16:uniqueId val="{00000016-7CDB-4BC1-A508-48F6B049E9D1}"/>
                  </c:ext>
                </c:extLst>
              </c15:ser>
            </c15:filteredScatterSeries>
            <c15:filteredScatterSeries>
              <c15:ser>
                <c:idx val="16"/>
                <c:order val="16"/>
                <c:tx>
                  <c:v>2.5m GMSLR med</c:v>
                </c:tx>
                <c:spPr>
                  <a:ln w="15875" cap="rnd">
                    <a:solidFill>
                      <a:srgbClr val="C00000"/>
                    </a:solidFill>
                    <a:round/>
                  </a:ln>
                  <a:effectLst/>
                </c:spPr>
                <c:marker>
                  <c:symbol val="none"/>
                </c:marker>
                <c:xVal>
                  <c:numRef>
                    <c:extLst xmlns:c15="http://schemas.microsoft.com/office/drawing/2012/chart">
                      <c:ext xmlns:c15="http://schemas.microsoft.com/office/drawing/2012/chart" uri="{02D57815-91ED-43cb-92C2-25804820EDAC}">
                        <c15:formulaRef>
                          <c15:sqref>Sheet1!$G$21:$Q$21</c15:sqref>
                        </c15:formulaRef>
                      </c:ext>
                    </c:extLst>
                    <c:numCache>
                      <c:formatCode>General</c:formatCode>
                      <c:ptCount val="11"/>
                      <c:pt idx="0">
                        <c:v>2000</c:v>
                      </c:pt>
                      <c:pt idx="1">
                        <c:v>2010</c:v>
                      </c:pt>
                      <c:pt idx="2">
                        <c:v>2020</c:v>
                      </c:pt>
                      <c:pt idx="3">
                        <c:v>2030</c:v>
                      </c:pt>
                      <c:pt idx="4">
                        <c:v>2040</c:v>
                      </c:pt>
                      <c:pt idx="5">
                        <c:v>2050</c:v>
                      </c:pt>
                      <c:pt idx="6">
                        <c:v>2060</c:v>
                      </c:pt>
                      <c:pt idx="7">
                        <c:v>2070</c:v>
                      </c:pt>
                      <c:pt idx="8">
                        <c:v>2080</c:v>
                      </c:pt>
                      <c:pt idx="9">
                        <c:v>2090</c:v>
                      </c:pt>
                      <c:pt idx="10">
                        <c:v>2100</c:v>
                      </c:pt>
                    </c:numCache>
                  </c:numRef>
                </c:xVal>
                <c:yVal>
                  <c:numRef>
                    <c:extLst xmlns:c15="http://schemas.microsoft.com/office/drawing/2012/chart">
                      <c:ext xmlns:c15="http://schemas.microsoft.com/office/drawing/2012/chart" uri="{02D57815-91ED-43cb-92C2-25804820EDAC}">
                        <c15:formulaRef>
                          <c15:sqref>Sheet1!$G$39:$Q$39</c15:sqref>
                        </c15:formulaRef>
                      </c:ext>
                    </c:extLst>
                    <c:numCache>
                      <c:formatCode>General</c:formatCode>
                      <c:ptCount val="11"/>
                      <c:pt idx="0">
                        <c:v>9.2956999999999998E-2</c:v>
                      </c:pt>
                      <c:pt idx="1">
                        <c:v>0.585082985</c:v>
                      </c:pt>
                      <c:pt idx="2">
                        <c:v>1.0115921720000001</c:v>
                      </c:pt>
                      <c:pt idx="3">
                        <c:v>1.6677601520000001</c:v>
                      </c:pt>
                      <c:pt idx="4">
                        <c:v>2.4551617280000002</c:v>
                      </c:pt>
                      <c:pt idx="5">
                        <c:v>3.4394136980000005</c:v>
                      </c:pt>
                      <c:pt idx="6">
                        <c:v>4.6861328600000007</c:v>
                      </c:pt>
                      <c:pt idx="7">
                        <c:v>6.0640856180000009</c:v>
                      </c:pt>
                      <c:pt idx="8">
                        <c:v>7.5076551740000008</c:v>
                      </c:pt>
                      <c:pt idx="9">
                        <c:v>9.2793087200000013</c:v>
                      </c:pt>
                      <c:pt idx="10">
                        <c:v>11.247812660000001</c:v>
                      </c:pt>
                    </c:numCache>
                  </c:numRef>
                </c:yVal>
                <c:smooth val="1"/>
                <c:extLst xmlns:c15="http://schemas.microsoft.com/office/drawing/2012/chart">
                  <c:ext xmlns:c16="http://schemas.microsoft.com/office/drawing/2014/chart" uri="{C3380CC4-5D6E-409C-BE32-E72D297353CC}">
                    <c16:uniqueId val="{00000017-7CDB-4BC1-A508-48F6B049E9D1}"/>
                  </c:ext>
                </c:extLst>
              </c15:ser>
            </c15:filteredScatterSeries>
          </c:ext>
        </c:extLst>
      </c:scatterChart>
      <c:valAx>
        <c:axId val="187018952"/>
        <c:scaling>
          <c:orientation val="minMax"/>
          <c:max val="2100"/>
          <c:min val="193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Year</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138808"/>
        <c:crosses val="autoZero"/>
        <c:crossBetween val="midCat"/>
        <c:majorUnit val="10"/>
        <c:minorUnit val="2"/>
      </c:valAx>
      <c:valAx>
        <c:axId val="192138808"/>
        <c:scaling>
          <c:orientation val="minMax"/>
          <c:max val="12"/>
          <c:min val="-1"/>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Sea Level Relative</a:t>
                </a:r>
                <a:r>
                  <a:rPr lang="en-US" baseline="0" dirty="0"/>
                  <a:t> to MSL in 1992</a:t>
                </a:r>
                <a:r>
                  <a:rPr lang="en-US" dirty="0"/>
                  <a:t> (ft)</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018952"/>
        <c:crosses val="autoZero"/>
        <c:crossBetween val="midCat"/>
        <c:majorUnit val="1"/>
        <c:minorUnit val="0.5"/>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08F098-ED38-453D-BBBF-5622340DF316}" type="doc">
      <dgm:prSet loTypeId="urn:microsoft.com/office/officeart/2016/7/layout/ChevronBlockProcess" loCatId="process" qsTypeId="urn:microsoft.com/office/officeart/2005/8/quickstyle/simple4" qsCatId="simple" csTypeId="urn:microsoft.com/office/officeart/2005/8/colors/colorful1" csCatId="colorful" phldr="1"/>
      <dgm:spPr/>
      <dgm:t>
        <a:bodyPr/>
        <a:lstStyle/>
        <a:p>
          <a:endParaRPr lang="en-US"/>
        </a:p>
      </dgm:t>
    </dgm:pt>
    <dgm:pt modelId="{64D9DDA1-2051-4C8F-8D6F-265970E64CC2}">
      <dgm:prSet phldrT="[Text]" custT="1"/>
      <dgm:spPr/>
      <dgm:t>
        <a:bodyPr/>
        <a:lstStyle/>
        <a:p>
          <a:r>
            <a:rPr lang="en-US" sz="2400" dirty="0"/>
            <a:t>2018</a:t>
          </a:r>
        </a:p>
      </dgm:t>
    </dgm:pt>
    <dgm:pt modelId="{B85598F6-5489-4016-B999-656D8C6F1CEE}" type="parTrans" cxnId="{5642AD42-429F-44DE-BFD5-961D80F2698C}">
      <dgm:prSet/>
      <dgm:spPr/>
      <dgm:t>
        <a:bodyPr/>
        <a:lstStyle/>
        <a:p>
          <a:endParaRPr lang="en-US" sz="3200"/>
        </a:p>
      </dgm:t>
    </dgm:pt>
    <dgm:pt modelId="{B9D31FC7-395A-4606-A57F-4AC019B48814}" type="sibTrans" cxnId="{5642AD42-429F-44DE-BFD5-961D80F2698C}">
      <dgm:prSet/>
      <dgm:spPr/>
      <dgm:t>
        <a:bodyPr/>
        <a:lstStyle/>
        <a:p>
          <a:endParaRPr lang="en-US" sz="3200" dirty="0"/>
        </a:p>
      </dgm:t>
    </dgm:pt>
    <dgm:pt modelId="{50D11034-F5E2-46BE-AF9C-EDCFBF89023F}">
      <dgm:prSet phldrT="[Text]" custT="1"/>
      <dgm:spPr/>
      <dgm:t>
        <a:bodyPr/>
        <a:lstStyle/>
        <a:p>
          <a:r>
            <a:rPr lang="en-US" sz="1800" spc="-10" dirty="0">
              <a:latin typeface="Calibri" panose="020F0502020204030204" pitchFamily="34" charset="0"/>
              <a:ea typeface="Times New Roman" panose="02020603050405020304" pitchFamily="18" charset="0"/>
              <a:cs typeface="Calibri" panose="020F0502020204030204" pitchFamily="34" charset="0"/>
            </a:rPr>
            <a:t>STAC Workshop</a:t>
          </a:r>
          <a:endParaRPr lang="en-US" sz="1800" dirty="0"/>
        </a:p>
      </dgm:t>
    </dgm:pt>
    <dgm:pt modelId="{72FC599F-7B49-467B-BB1C-3847F36E6816}" type="parTrans" cxnId="{B804695F-E18B-47D9-BC15-E9E28C2F7EE1}">
      <dgm:prSet/>
      <dgm:spPr/>
      <dgm:t>
        <a:bodyPr/>
        <a:lstStyle/>
        <a:p>
          <a:endParaRPr lang="en-US" sz="3200"/>
        </a:p>
      </dgm:t>
    </dgm:pt>
    <dgm:pt modelId="{0A1D36A3-5B85-482C-B92F-2D12AD86CCB9}" type="sibTrans" cxnId="{B804695F-E18B-47D9-BC15-E9E28C2F7EE1}">
      <dgm:prSet/>
      <dgm:spPr/>
      <dgm:t>
        <a:bodyPr/>
        <a:lstStyle/>
        <a:p>
          <a:endParaRPr lang="en-US" sz="3200"/>
        </a:p>
      </dgm:t>
    </dgm:pt>
    <dgm:pt modelId="{C689F410-1164-4156-A057-30CF2A53BD94}">
      <dgm:prSet phldrT="[Text]" custT="1"/>
      <dgm:spPr/>
      <dgm:t>
        <a:bodyPr/>
        <a:lstStyle/>
        <a:p>
          <a:r>
            <a:rPr lang="en-US" sz="2400"/>
            <a:t>2019</a:t>
          </a:r>
        </a:p>
      </dgm:t>
    </dgm:pt>
    <dgm:pt modelId="{2A8A509E-6900-4902-AB8A-E10D07B73665}" type="parTrans" cxnId="{410EC5B5-2245-4651-A1D1-5271A4D118D5}">
      <dgm:prSet/>
      <dgm:spPr/>
      <dgm:t>
        <a:bodyPr/>
        <a:lstStyle/>
        <a:p>
          <a:endParaRPr lang="en-US" sz="3200"/>
        </a:p>
      </dgm:t>
    </dgm:pt>
    <dgm:pt modelId="{D4368013-E07C-41D2-92AC-8D7A6E0A833B}" type="sibTrans" cxnId="{410EC5B5-2245-4651-A1D1-5271A4D118D5}">
      <dgm:prSet/>
      <dgm:spPr/>
      <dgm:t>
        <a:bodyPr/>
        <a:lstStyle/>
        <a:p>
          <a:endParaRPr lang="en-US" sz="3200" dirty="0"/>
        </a:p>
      </dgm:t>
    </dgm:pt>
    <dgm:pt modelId="{E44A22AE-25E5-4F21-8A72-FADC058BD8CA}">
      <dgm:prSet phldrT="[Text]" custT="1"/>
      <dgm:spPr/>
      <dgm:t>
        <a:bodyPr/>
        <a:lstStyle/>
        <a:p>
          <a:r>
            <a:rPr lang="en-US" sz="1800" dirty="0"/>
            <a:t>Water Quality GIT, Modeling WG, Climate Resiliency WQ direct Modeling team to develop climate change assessment for TMDL</a:t>
          </a:r>
        </a:p>
      </dgm:t>
    </dgm:pt>
    <dgm:pt modelId="{806B287E-963D-4CFB-8A06-73C8FD32EC5F}" type="parTrans" cxnId="{CBE75A3C-259B-4E72-93AA-97515BA8B726}">
      <dgm:prSet/>
      <dgm:spPr/>
      <dgm:t>
        <a:bodyPr/>
        <a:lstStyle/>
        <a:p>
          <a:endParaRPr lang="en-US" sz="3200"/>
        </a:p>
      </dgm:t>
    </dgm:pt>
    <dgm:pt modelId="{02D87279-847B-4D1C-A7B0-75A467D551A1}" type="sibTrans" cxnId="{CBE75A3C-259B-4E72-93AA-97515BA8B726}">
      <dgm:prSet/>
      <dgm:spPr/>
      <dgm:t>
        <a:bodyPr/>
        <a:lstStyle/>
        <a:p>
          <a:endParaRPr lang="en-US" sz="3200"/>
        </a:p>
      </dgm:t>
    </dgm:pt>
    <dgm:pt modelId="{3D621B76-C1C4-4904-AA14-658FA5EFA830}">
      <dgm:prSet phldrT="[Text]" custT="1"/>
      <dgm:spPr/>
      <dgm:t>
        <a:bodyPr/>
        <a:lstStyle/>
        <a:p>
          <a:r>
            <a:rPr lang="en-US" sz="2400" dirty="0"/>
            <a:t>2020</a:t>
          </a:r>
        </a:p>
      </dgm:t>
    </dgm:pt>
    <dgm:pt modelId="{4A92AB5B-12C2-4C99-A1B4-9DC836A11A5D}" type="parTrans" cxnId="{BD20BF4B-CBF4-4F02-A460-22B78FC532E4}">
      <dgm:prSet/>
      <dgm:spPr/>
      <dgm:t>
        <a:bodyPr/>
        <a:lstStyle/>
        <a:p>
          <a:endParaRPr lang="en-US" sz="3200"/>
        </a:p>
      </dgm:t>
    </dgm:pt>
    <dgm:pt modelId="{5F41A224-5516-46A2-81C9-B61B74F6BE6B}" type="sibTrans" cxnId="{BD20BF4B-CBF4-4F02-A460-22B78FC532E4}">
      <dgm:prSet/>
      <dgm:spPr/>
      <dgm:t>
        <a:bodyPr/>
        <a:lstStyle/>
        <a:p>
          <a:endParaRPr lang="en-US" sz="3200" dirty="0"/>
        </a:p>
      </dgm:t>
    </dgm:pt>
    <dgm:pt modelId="{D43E67D5-3FFE-4A1D-8380-67AB01391F11}">
      <dgm:prSet phldrT="[Text]" custT="1"/>
      <dgm:spPr/>
      <dgm:t>
        <a:bodyPr/>
        <a:lstStyle/>
        <a:p>
          <a:r>
            <a:rPr lang="en-US" sz="1800" spc="-20" dirty="0">
              <a:latin typeface="Calibri" panose="020F0502020204030204" pitchFamily="34" charset="0"/>
            </a:rPr>
            <a:t>Technical Review of Models</a:t>
          </a:r>
          <a:endParaRPr lang="en-US" sz="1800" dirty="0"/>
        </a:p>
      </dgm:t>
    </dgm:pt>
    <dgm:pt modelId="{AB8CF744-56CC-437E-9A50-AF15300FAE10}" type="parTrans" cxnId="{53F42A80-F4E8-4242-A5A4-EB72643B2E73}">
      <dgm:prSet/>
      <dgm:spPr/>
      <dgm:t>
        <a:bodyPr/>
        <a:lstStyle/>
        <a:p>
          <a:endParaRPr lang="en-US" sz="3200"/>
        </a:p>
      </dgm:t>
    </dgm:pt>
    <dgm:pt modelId="{1866ED00-7116-405E-89DA-0B6B8728C25A}" type="sibTrans" cxnId="{53F42A80-F4E8-4242-A5A4-EB72643B2E73}">
      <dgm:prSet/>
      <dgm:spPr/>
      <dgm:t>
        <a:bodyPr/>
        <a:lstStyle/>
        <a:p>
          <a:endParaRPr lang="en-US" sz="3200"/>
        </a:p>
      </dgm:t>
    </dgm:pt>
    <dgm:pt modelId="{2522E5F3-2EA5-4F0B-A8E5-F6C07F206187}">
      <dgm:prSet phldrT="[Text]" custT="1"/>
      <dgm:spPr/>
      <dgm:t>
        <a:bodyPr/>
        <a:lstStyle/>
        <a:p>
          <a:r>
            <a:rPr lang="en-US" sz="2400" dirty="0"/>
            <a:t>2021</a:t>
          </a:r>
        </a:p>
      </dgm:t>
    </dgm:pt>
    <dgm:pt modelId="{CC72D7DE-29D5-4F1E-8938-39D569F9DC54}" type="parTrans" cxnId="{3264883E-002E-4D5B-9CDE-5902379C5038}">
      <dgm:prSet/>
      <dgm:spPr/>
      <dgm:t>
        <a:bodyPr/>
        <a:lstStyle/>
        <a:p>
          <a:endParaRPr lang="en-US" sz="3200"/>
        </a:p>
      </dgm:t>
    </dgm:pt>
    <dgm:pt modelId="{C7ACE71A-6D90-43DD-A785-2AF118A47C3B}" type="sibTrans" cxnId="{3264883E-002E-4D5B-9CDE-5902379C5038}">
      <dgm:prSet/>
      <dgm:spPr/>
      <dgm:t>
        <a:bodyPr/>
        <a:lstStyle/>
        <a:p>
          <a:endParaRPr lang="en-US" sz="3200"/>
        </a:p>
      </dgm:t>
    </dgm:pt>
    <dgm:pt modelId="{76EB508D-189E-43ED-83D1-43497E65ACE2}">
      <dgm:prSet custT="1"/>
      <dgm:spPr/>
      <dgm:t>
        <a:bodyPr/>
        <a:lstStyle/>
        <a:p>
          <a:r>
            <a:rPr lang="en-US" sz="1800" dirty="0"/>
            <a:t>Climate change considerations will be implemented into the 2022-2023 milestones. </a:t>
          </a:r>
        </a:p>
      </dgm:t>
    </dgm:pt>
    <dgm:pt modelId="{F682CA0A-E9C1-47E4-806A-1B5240BEB4C3}" type="parTrans" cxnId="{79D05FD9-FD9C-4505-9A56-1622D1D9469E}">
      <dgm:prSet/>
      <dgm:spPr/>
      <dgm:t>
        <a:bodyPr/>
        <a:lstStyle/>
        <a:p>
          <a:endParaRPr lang="en-US" sz="3200"/>
        </a:p>
      </dgm:t>
    </dgm:pt>
    <dgm:pt modelId="{8D664EE7-73A2-4662-B672-5E0E906D5226}" type="sibTrans" cxnId="{79D05FD9-FD9C-4505-9A56-1622D1D9469E}">
      <dgm:prSet/>
      <dgm:spPr/>
      <dgm:t>
        <a:bodyPr/>
        <a:lstStyle/>
        <a:p>
          <a:endParaRPr lang="en-US" sz="3200"/>
        </a:p>
      </dgm:t>
    </dgm:pt>
    <dgm:pt modelId="{255F0850-A63B-4B5C-BDAC-6E73A9C59E79}">
      <dgm:prSet phldrT="[Text]" custT="1"/>
      <dgm:spPr/>
      <dgm:t>
        <a:bodyPr/>
        <a:lstStyle/>
        <a:p>
          <a:r>
            <a:rPr lang="en-US" sz="1800" dirty="0"/>
            <a:t>Jurisdictions provide narrative in WIP3s on climate strategies</a:t>
          </a:r>
        </a:p>
        <a:p>
          <a:endParaRPr lang="en-US" sz="1800" dirty="0"/>
        </a:p>
        <a:p>
          <a:r>
            <a:rPr lang="en-US" sz="1800" dirty="0"/>
            <a:t>Modeling WG develop climate scenarios</a:t>
          </a:r>
        </a:p>
      </dgm:t>
    </dgm:pt>
    <dgm:pt modelId="{C7CDC8E1-AA05-4FD3-85FD-D5375CAF4875}" type="parTrans" cxnId="{B1478582-5BDB-4713-BCB3-9854726C08FA}">
      <dgm:prSet/>
      <dgm:spPr/>
      <dgm:t>
        <a:bodyPr/>
        <a:lstStyle/>
        <a:p>
          <a:endParaRPr lang="en-US" sz="3200"/>
        </a:p>
      </dgm:t>
    </dgm:pt>
    <dgm:pt modelId="{F9B3AE79-092F-4525-A4E3-F4CDA3EDC996}" type="sibTrans" cxnId="{B1478582-5BDB-4713-BCB3-9854726C08FA}">
      <dgm:prSet/>
      <dgm:spPr/>
      <dgm:t>
        <a:bodyPr/>
        <a:lstStyle/>
        <a:p>
          <a:endParaRPr lang="en-US" sz="3200"/>
        </a:p>
      </dgm:t>
    </dgm:pt>
    <dgm:pt modelId="{8544986D-ABB5-4EA5-9873-81AF2C4C7059}">
      <dgm:prSet phldrT="[Text]" custT="1"/>
      <dgm:spPr/>
      <dgm:t>
        <a:bodyPr/>
        <a:lstStyle/>
        <a:p>
          <a:endParaRPr lang="en-US" sz="1800" spc="-10" dirty="0">
            <a:latin typeface="Calibri" panose="020F0502020204030204" pitchFamily="34" charset="0"/>
            <a:ea typeface="Times New Roman" panose="02020603050405020304" pitchFamily="18" charset="0"/>
            <a:cs typeface="Calibri" panose="020F0502020204030204" pitchFamily="34" charset="0"/>
          </a:endParaRPr>
        </a:p>
        <a:p>
          <a:r>
            <a:rPr lang="en-US" sz="1800" spc="-10" dirty="0">
              <a:latin typeface="Calibri" panose="020F0502020204030204" pitchFamily="34" charset="0"/>
              <a:ea typeface="Times New Roman" panose="02020603050405020304" pitchFamily="18" charset="0"/>
              <a:cs typeface="Calibri" panose="020F0502020204030204" pitchFamily="34" charset="0"/>
            </a:rPr>
            <a:t>Climate Resiliency WG to investigate BMP response</a:t>
          </a:r>
          <a:endParaRPr lang="en-US" sz="1800" dirty="0"/>
        </a:p>
      </dgm:t>
    </dgm:pt>
    <dgm:pt modelId="{F83B2786-4F8D-4DFC-AA1B-6CA2BBCDE289}" type="parTrans" cxnId="{1FA1B2E6-E318-45C4-83BF-213BFDE96690}">
      <dgm:prSet/>
      <dgm:spPr/>
      <dgm:t>
        <a:bodyPr/>
        <a:lstStyle/>
        <a:p>
          <a:endParaRPr lang="en-US" sz="3200"/>
        </a:p>
      </dgm:t>
    </dgm:pt>
    <dgm:pt modelId="{61237858-7716-4FDB-B487-9E7D8E22599C}" type="sibTrans" cxnId="{1FA1B2E6-E318-45C4-83BF-213BFDE96690}">
      <dgm:prSet/>
      <dgm:spPr/>
      <dgm:t>
        <a:bodyPr/>
        <a:lstStyle/>
        <a:p>
          <a:endParaRPr lang="en-US" sz="3200"/>
        </a:p>
      </dgm:t>
    </dgm:pt>
    <dgm:pt modelId="{4706AD8A-B6F4-4806-8C7F-13BC6BCC930C}">
      <dgm:prSet custT="1"/>
      <dgm:spPr/>
      <dgm:t>
        <a:bodyPr/>
        <a:lstStyle/>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dgm:t>
    </dgm:pt>
    <dgm:pt modelId="{7885B4AA-FCDA-459C-8119-D634A7CA312D}" type="parTrans" cxnId="{5CFEEC20-1A75-4397-847B-749D2831F6E2}">
      <dgm:prSet/>
      <dgm:spPr/>
      <dgm:t>
        <a:bodyPr/>
        <a:lstStyle/>
        <a:p>
          <a:endParaRPr lang="en-US" sz="3200"/>
        </a:p>
      </dgm:t>
    </dgm:pt>
    <dgm:pt modelId="{8F96E541-CA44-43D4-9CED-6A6715A00FD4}" type="sibTrans" cxnId="{5CFEEC20-1A75-4397-847B-749D2831F6E2}">
      <dgm:prSet/>
      <dgm:spPr/>
      <dgm:t>
        <a:bodyPr/>
        <a:lstStyle/>
        <a:p>
          <a:endParaRPr lang="en-US" sz="3200"/>
        </a:p>
      </dgm:t>
    </dgm:pt>
    <dgm:pt modelId="{2C615C6A-C338-4AC2-A678-48842AA6AD17}" type="pres">
      <dgm:prSet presAssocID="{2508F098-ED38-453D-BBBF-5622340DF316}" presName="Name0" presStyleCnt="0">
        <dgm:presLayoutVars>
          <dgm:dir/>
          <dgm:animLvl val="lvl"/>
          <dgm:resizeHandles val="exact"/>
        </dgm:presLayoutVars>
      </dgm:prSet>
      <dgm:spPr/>
    </dgm:pt>
    <dgm:pt modelId="{9DB0F5E1-1591-44B5-946E-3632B20EE784}" type="pres">
      <dgm:prSet presAssocID="{64D9DDA1-2051-4C8F-8D6F-265970E64CC2}" presName="composite" presStyleCnt="0"/>
      <dgm:spPr/>
    </dgm:pt>
    <dgm:pt modelId="{9A32DF27-9E8D-40F4-B7CC-BFC02172F888}" type="pres">
      <dgm:prSet presAssocID="{64D9DDA1-2051-4C8F-8D6F-265970E64CC2}" presName="parTx" presStyleLbl="alignNode1" presStyleIdx="0" presStyleCnt="4">
        <dgm:presLayoutVars>
          <dgm:chMax val="0"/>
          <dgm:chPref val="0"/>
        </dgm:presLayoutVars>
      </dgm:prSet>
      <dgm:spPr/>
    </dgm:pt>
    <dgm:pt modelId="{8422597A-6A61-4B8D-AD7D-E10E42E004CA}" type="pres">
      <dgm:prSet presAssocID="{64D9DDA1-2051-4C8F-8D6F-265970E64CC2}" presName="desTx" presStyleLbl="alignAccFollowNode1" presStyleIdx="0" presStyleCnt="4">
        <dgm:presLayoutVars/>
      </dgm:prSet>
      <dgm:spPr/>
    </dgm:pt>
    <dgm:pt modelId="{C2338721-49B3-489D-B2D9-3482D43D095E}" type="pres">
      <dgm:prSet presAssocID="{B9D31FC7-395A-4606-A57F-4AC019B48814}" presName="space" presStyleCnt="0"/>
      <dgm:spPr/>
    </dgm:pt>
    <dgm:pt modelId="{D2A8E0FC-F7A2-4DC3-ACE5-F8C6407F4161}" type="pres">
      <dgm:prSet presAssocID="{C689F410-1164-4156-A057-30CF2A53BD94}" presName="composite" presStyleCnt="0"/>
      <dgm:spPr/>
    </dgm:pt>
    <dgm:pt modelId="{32979ACF-1320-43B5-AB27-42A618FB7A55}" type="pres">
      <dgm:prSet presAssocID="{C689F410-1164-4156-A057-30CF2A53BD94}" presName="parTx" presStyleLbl="alignNode1" presStyleIdx="1" presStyleCnt="4">
        <dgm:presLayoutVars>
          <dgm:chMax val="0"/>
          <dgm:chPref val="0"/>
        </dgm:presLayoutVars>
      </dgm:prSet>
      <dgm:spPr/>
    </dgm:pt>
    <dgm:pt modelId="{0BB1CBCF-2475-4FBB-839E-33B37FBE9DC8}" type="pres">
      <dgm:prSet presAssocID="{C689F410-1164-4156-A057-30CF2A53BD94}" presName="desTx" presStyleLbl="alignAccFollowNode1" presStyleIdx="1" presStyleCnt="4">
        <dgm:presLayoutVars/>
      </dgm:prSet>
      <dgm:spPr/>
    </dgm:pt>
    <dgm:pt modelId="{431A14ED-4603-4798-8281-905DBCB0D73D}" type="pres">
      <dgm:prSet presAssocID="{D4368013-E07C-41D2-92AC-8D7A6E0A833B}" presName="space" presStyleCnt="0"/>
      <dgm:spPr/>
    </dgm:pt>
    <dgm:pt modelId="{6BCD3B25-5AEF-4011-9BE7-1DB8F5F116FE}" type="pres">
      <dgm:prSet presAssocID="{3D621B76-C1C4-4904-AA14-658FA5EFA830}" presName="composite" presStyleCnt="0"/>
      <dgm:spPr/>
    </dgm:pt>
    <dgm:pt modelId="{D09D9C07-A569-4618-9049-1D93DE2AB02B}" type="pres">
      <dgm:prSet presAssocID="{3D621B76-C1C4-4904-AA14-658FA5EFA830}" presName="parTx" presStyleLbl="alignNode1" presStyleIdx="2" presStyleCnt="4">
        <dgm:presLayoutVars>
          <dgm:chMax val="0"/>
          <dgm:chPref val="0"/>
        </dgm:presLayoutVars>
      </dgm:prSet>
      <dgm:spPr/>
    </dgm:pt>
    <dgm:pt modelId="{370EA17A-ABC7-4E97-8D6F-FF2C756EDAEF}" type="pres">
      <dgm:prSet presAssocID="{3D621B76-C1C4-4904-AA14-658FA5EFA830}" presName="desTx" presStyleLbl="alignAccFollowNode1" presStyleIdx="2" presStyleCnt="4">
        <dgm:presLayoutVars/>
      </dgm:prSet>
      <dgm:spPr/>
    </dgm:pt>
    <dgm:pt modelId="{8793D6FC-20FD-41BD-BE15-EF02A4719E34}" type="pres">
      <dgm:prSet presAssocID="{5F41A224-5516-46A2-81C9-B61B74F6BE6B}" presName="space" presStyleCnt="0"/>
      <dgm:spPr/>
    </dgm:pt>
    <dgm:pt modelId="{9BD5F7A1-4DF7-468C-B215-7AB486031693}" type="pres">
      <dgm:prSet presAssocID="{2522E5F3-2EA5-4F0B-A8E5-F6C07F206187}" presName="composite" presStyleCnt="0"/>
      <dgm:spPr/>
    </dgm:pt>
    <dgm:pt modelId="{F8BE127F-DE81-4B0A-B8CB-B9BFAC42B4B8}" type="pres">
      <dgm:prSet presAssocID="{2522E5F3-2EA5-4F0B-A8E5-F6C07F206187}" presName="parTx" presStyleLbl="alignNode1" presStyleIdx="3" presStyleCnt="4">
        <dgm:presLayoutVars>
          <dgm:chMax val="0"/>
          <dgm:chPref val="0"/>
        </dgm:presLayoutVars>
      </dgm:prSet>
      <dgm:spPr/>
    </dgm:pt>
    <dgm:pt modelId="{311EB8E2-D6C2-4364-BC25-E7CCAA9C1756}" type="pres">
      <dgm:prSet presAssocID="{2522E5F3-2EA5-4F0B-A8E5-F6C07F206187}" presName="desTx" presStyleLbl="alignAccFollowNode1" presStyleIdx="3" presStyleCnt="4">
        <dgm:presLayoutVars/>
      </dgm:prSet>
      <dgm:spPr/>
    </dgm:pt>
  </dgm:ptLst>
  <dgm:cxnLst>
    <dgm:cxn modelId="{9834880F-08AC-41A6-B37B-0F790F69610D}" type="presOf" srcId="{64D9DDA1-2051-4C8F-8D6F-265970E64CC2}" destId="{9A32DF27-9E8D-40F4-B7CC-BFC02172F888}" srcOrd="0" destOrd="0" presId="urn:microsoft.com/office/officeart/2016/7/layout/ChevronBlockProcess"/>
    <dgm:cxn modelId="{3A34851B-EA3A-458F-B581-B9FD1479CAFB}" type="presOf" srcId="{8544986D-ABB5-4EA5-9873-81AF2C4C7059}" destId="{8422597A-6A61-4B8D-AD7D-E10E42E004CA}" srcOrd="0" destOrd="1" presId="urn:microsoft.com/office/officeart/2016/7/layout/ChevronBlockProcess"/>
    <dgm:cxn modelId="{5CFEEC20-1A75-4397-847B-749D2831F6E2}" srcId="{64D9DDA1-2051-4C8F-8D6F-265970E64CC2}" destId="{4706AD8A-B6F4-4806-8C7F-13BC6BCC930C}" srcOrd="2" destOrd="0" parTransId="{7885B4AA-FCDA-459C-8119-D634A7CA312D}" sibTransId="{8F96E541-CA44-43D4-9CED-6A6715A00FD4}"/>
    <dgm:cxn modelId="{BCCAB02D-A861-4154-9246-9F4C8477E61A}" type="presOf" srcId="{2508F098-ED38-453D-BBBF-5622340DF316}" destId="{2C615C6A-C338-4AC2-A678-48842AA6AD17}" srcOrd="0" destOrd="0" presId="urn:microsoft.com/office/officeart/2016/7/layout/ChevronBlockProcess"/>
    <dgm:cxn modelId="{CBE75A3C-259B-4E72-93AA-97515BA8B726}" srcId="{C689F410-1164-4156-A057-30CF2A53BD94}" destId="{E44A22AE-25E5-4F21-8A72-FADC058BD8CA}" srcOrd="0" destOrd="0" parTransId="{806B287E-963D-4CFB-8A06-73C8FD32EC5F}" sibTransId="{02D87279-847B-4D1C-A7B0-75A467D551A1}"/>
    <dgm:cxn modelId="{3264883E-002E-4D5B-9CDE-5902379C5038}" srcId="{2508F098-ED38-453D-BBBF-5622340DF316}" destId="{2522E5F3-2EA5-4F0B-A8E5-F6C07F206187}" srcOrd="3" destOrd="0" parTransId="{CC72D7DE-29D5-4F1E-8938-39D569F9DC54}" sibTransId="{C7ACE71A-6D90-43DD-A785-2AF118A47C3B}"/>
    <dgm:cxn modelId="{B804695F-E18B-47D9-BC15-E9E28C2F7EE1}" srcId="{64D9DDA1-2051-4C8F-8D6F-265970E64CC2}" destId="{50D11034-F5E2-46BE-AF9C-EDCFBF89023F}" srcOrd="0" destOrd="0" parTransId="{72FC599F-7B49-467B-BB1C-3847F36E6816}" sibTransId="{0A1D36A3-5B85-482C-B92F-2D12AD86CCB9}"/>
    <dgm:cxn modelId="{1B704E61-6541-4045-A7BC-F9C2FF91F1EB}" type="presOf" srcId="{D43E67D5-3FFE-4A1D-8380-67AB01391F11}" destId="{370EA17A-ABC7-4E97-8D6F-FF2C756EDAEF}" srcOrd="0" destOrd="0" presId="urn:microsoft.com/office/officeart/2016/7/layout/ChevronBlockProcess"/>
    <dgm:cxn modelId="{5642AD42-429F-44DE-BFD5-961D80F2698C}" srcId="{2508F098-ED38-453D-BBBF-5622340DF316}" destId="{64D9DDA1-2051-4C8F-8D6F-265970E64CC2}" srcOrd="0" destOrd="0" parTransId="{B85598F6-5489-4016-B999-656D8C6F1CEE}" sibTransId="{B9D31FC7-395A-4606-A57F-4AC019B48814}"/>
    <dgm:cxn modelId="{2BF22D65-E615-480C-B9C3-052C144FA1AB}" type="presOf" srcId="{C689F410-1164-4156-A057-30CF2A53BD94}" destId="{32979ACF-1320-43B5-AB27-42A618FB7A55}" srcOrd="0" destOrd="0" presId="urn:microsoft.com/office/officeart/2016/7/layout/ChevronBlockProcess"/>
    <dgm:cxn modelId="{BD20BF4B-CBF4-4F02-A460-22B78FC532E4}" srcId="{2508F098-ED38-453D-BBBF-5622340DF316}" destId="{3D621B76-C1C4-4904-AA14-658FA5EFA830}" srcOrd="2" destOrd="0" parTransId="{4A92AB5B-12C2-4C99-A1B4-9DC836A11A5D}" sibTransId="{5F41A224-5516-46A2-81C9-B61B74F6BE6B}"/>
    <dgm:cxn modelId="{AACC304C-9B20-4C3D-A1F5-0E09C25D252E}" type="presOf" srcId="{4706AD8A-B6F4-4806-8C7F-13BC6BCC930C}" destId="{8422597A-6A61-4B8D-AD7D-E10E42E004CA}" srcOrd="0" destOrd="2" presId="urn:microsoft.com/office/officeart/2016/7/layout/ChevronBlockProcess"/>
    <dgm:cxn modelId="{C2623273-9E58-4120-AFAB-2BC68071723E}" type="presOf" srcId="{E44A22AE-25E5-4F21-8A72-FADC058BD8CA}" destId="{0BB1CBCF-2475-4FBB-839E-33B37FBE9DC8}" srcOrd="0" destOrd="0" presId="urn:microsoft.com/office/officeart/2016/7/layout/ChevronBlockProcess"/>
    <dgm:cxn modelId="{53F42A80-F4E8-4242-A5A4-EB72643B2E73}" srcId="{3D621B76-C1C4-4904-AA14-658FA5EFA830}" destId="{D43E67D5-3FFE-4A1D-8380-67AB01391F11}" srcOrd="0" destOrd="0" parTransId="{AB8CF744-56CC-437E-9A50-AF15300FAE10}" sibTransId="{1866ED00-7116-405E-89DA-0B6B8728C25A}"/>
    <dgm:cxn modelId="{B1478582-5BDB-4713-BCB3-9854726C08FA}" srcId="{64D9DDA1-2051-4C8F-8D6F-265970E64CC2}" destId="{255F0850-A63B-4B5C-BDAC-6E73A9C59E79}" srcOrd="3" destOrd="0" parTransId="{C7CDC8E1-AA05-4FD3-85FD-D5375CAF4875}" sibTransId="{F9B3AE79-092F-4525-A4E3-F4CDA3EDC996}"/>
    <dgm:cxn modelId="{94F69D94-4B30-48BE-B6D8-19FACDA72A71}" type="presOf" srcId="{3D621B76-C1C4-4904-AA14-658FA5EFA830}" destId="{D09D9C07-A569-4618-9049-1D93DE2AB02B}" srcOrd="0" destOrd="0" presId="urn:microsoft.com/office/officeart/2016/7/layout/ChevronBlockProcess"/>
    <dgm:cxn modelId="{410EC5B5-2245-4651-A1D1-5271A4D118D5}" srcId="{2508F098-ED38-453D-BBBF-5622340DF316}" destId="{C689F410-1164-4156-A057-30CF2A53BD94}" srcOrd="1" destOrd="0" parTransId="{2A8A509E-6900-4902-AB8A-E10D07B73665}" sibTransId="{D4368013-E07C-41D2-92AC-8D7A6E0A833B}"/>
    <dgm:cxn modelId="{348E0AB9-E6C5-47D2-BAA8-FFE3FE40BAED}" type="presOf" srcId="{2522E5F3-2EA5-4F0B-A8E5-F6C07F206187}" destId="{F8BE127F-DE81-4B0A-B8CB-B9BFAC42B4B8}" srcOrd="0" destOrd="0" presId="urn:microsoft.com/office/officeart/2016/7/layout/ChevronBlockProcess"/>
    <dgm:cxn modelId="{79D05FD9-FD9C-4505-9A56-1622D1D9469E}" srcId="{2522E5F3-2EA5-4F0B-A8E5-F6C07F206187}" destId="{76EB508D-189E-43ED-83D1-43497E65ACE2}" srcOrd="0" destOrd="0" parTransId="{F682CA0A-E9C1-47E4-806A-1B5240BEB4C3}" sibTransId="{8D664EE7-73A2-4662-B672-5E0E906D5226}"/>
    <dgm:cxn modelId="{1FA1B2E6-E318-45C4-83BF-213BFDE96690}" srcId="{64D9DDA1-2051-4C8F-8D6F-265970E64CC2}" destId="{8544986D-ABB5-4EA5-9873-81AF2C4C7059}" srcOrd="1" destOrd="0" parTransId="{F83B2786-4F8D-4DFC-AA1B-6CA2BBCDE289}" sibTransId="{61237858-7716-4FDB-B487-9E7D8E22599C}"/>
    <dgm:cxn modelId="{93C4CFE6-8050-4B5A-9471-D633824503A4}" type="presOf" srcId="{255F0850-A63B-4B5C-BDAC-6E73A9C59E79}" destId="{8422597A-6A61-4B8D-AD7D-E10E42E004CA}" srcOrd="0" destOrd="3" presId="urn:microsoft.com/office/officeart/2016/7/layout/ChevronBlockProcess"/>
    <dgm:cxn modelId="{1228A2F4-BEF9-4D7F-B048-3267F8077596}" type="presOf" srcId="{50D11034-F5E2-46BE-AF9C-EDCFBF89023F}" destId="{8422597A-6A61-4B8D-AD7D-E10E42E004CA}" srcOrd="0" destOrd="0" presId="urn:microsoft.com/office/officeart/2016/7/layout/ChevronBlockProcess"/>
    <dgm:cxn modelId="{BAE9C4FE-A55E-4BD6-B82E-2C76FC005C77}" type="presOf" srcId="{76EB508D-189E-43ED-83D1-43497E65ACE2}" destId="{311EB8E2-D6C2-4364-BC25-E7CCAA9C1756}" srcOrd="0" destOrd="0" presId="urn:microsoft.com/office/officeart/2016/7/layout/ChevronBlockProcess"/>
    <dgm:cxn modelId="{0B1A0AB5-2F89-4C57-AD63-54243282BCB7}" type="presParOf" srcId="{2C615C6A-C338-4AC2-A678-48842AA6AD17}" destId="{9DB0F5E1-1591-44B5-946E-3632B20EE784}" srcOrd="0" destOrd="0" presId="urn:microsoft.com/office/officeart/2016/7/layout/ChevronBlockProcess"/>
    <dgm:cxn modelId="{4601EA46-7587-41D0-887B-FF2DBC475DB2}" type="presParOf" srcId="{9DB0F5E1-1591-44B5-946E-3632B20EE784}" destId="{9A32DF27-9E8D-40F4-B7CC-BFC02172F888}" srcOrd="0" destOrd="0" presId="urn:microsoft.com/office/officeart/2016/7/layout/ChevronBlockProcess"/>
    <dgm:cxn modelId="{0EC13CCF-1607-46F2-9EDC-07472CBD256E}" type="presParOf" srcId="{9DB0F5E1-1591-44B5-946E-3632B20EE784}" destId="{8422597A-6A61-4B8D-AD7D-E10E42E004CA}" srcOrd="1" destOrd="0" presId="urn:microsoft.com/office/officeart/2016/7/layout/ChevronBlockProcess"/>
    <dgm:cxn modelId="{D5FCA159-2517-4FA5-8419-9841F0552316}" type="presParOf" srcId="{2C615C6A-C338-4AC2-A678-48842AA6AD17}" destId="{C2338721-49B3-489D-B2D9-3482D43D095E}" srcOrd="1" destOrd="0" presId="urn:microsoft.com/office/officeart/2016/7/layout/ChevronBlockProcess"/>
    <dgm:cxn modelId="{0610DD84-6BD9-4352-A179-B4460A2AF812}" type="presParOf" srcId="{2C615C6A-C338-4AC2-A678-48842AA6AD17}" destId="{D2A8E0FC-F7A2-4DC3-ACE5-F8C6407F4161}" srcOrd="2" destOrd="0" presId="urn:microsoft.com/office/officeart/2016/7/layout/ChevronBlockProcess"/>
    <dgm:cxn modelId="{E08F196C-24D6-45F3-B9E3-C73034BF18CE}" type="presParOf" srcId="{D2A8E0FC-F7A2-4DC3-ACE5-F8C6407F4161}" destId="{32979ACF-1320-43B5-AB27-42A618FB7A55}" srcOrd="0" destOrd="0" presId="urn:microsoft.com/office/officeart/2016/7/layout/ChevronBlockProcess"/>
    <dgm:cxn modelId="{BD4D806B-54FA-42E2-B730-3EF4ADA4B573}" type="presParOf" srcId="{D2A8E0FC-F7A2-4DC3-ACE5-F8C6407F4161}" destId="{0BB1CBCF-2475-4FBB-839E-33B37FBE9DC8}" srcOrd="1" destOrd="0" presId="urn:microsoft.com/office/officeart/2016/7/layout/ChevronBlockProcess"/>
    <dgm:cxn modelId="{FC9C0701-37E4-4731-B026-DAD241CA0A57}" type="presParOf" srcId="{2C615C6A-C338-4AC2-A678-48842AA6AD17}" destId="{431A14ED-4603-4798-8281-905DBCB0D73D}" srcOrd="3" destOrd="0" presId="urn:microsoft.com/office/officeart/2016/7/layout/ChevronBlockProcess"/>
    <dgm:cxn modelId="{41EC9B1F-A8DD-4AFA-BD28-C737E64CE465}" type="presParOf" srcId="{2C615C6A-C338-4AC2-A678-48842AA6AD17}" destId="{6BCD3B25-5AEF-4011-9BE7-1DB8F5F116FE}" srcOrd="4" destOrd="0" presId="urn:microsoft.com/office/officeart/2016/7/layout/ChevronBlockProcess"/>
    <dgm:cxn modelId="{5E70E4E0-72E1-4A95-BAD4-3B9BA649B0AC}" type="presParOf" srcId="{6BCD3B25-5AEF-4011-9BE7-1DB8F5F116FE}" destId="{D09D9C07-A569-4618-9049-1D93DE2AB02B}" srcOrd="0" destOrd="0" presId="urn:microsoft.com/office/officeart/2016/7/layout/ChevronBlockProcess"/>
    <dgm:cxn modelId="{B6C83617-2F00-49CB-91F5-C86F9BA4CB47}" type="presParOf" srcId="{6BCD3B25-5AEF-4011-9BE7-1DB8F5F116FE}" destId="{370EA17A-ABC7-4E97-8D6F-FF2C756EDAEF}" srcOrd="1" destOrd="0" presId="urn:microsoft.com/office/officeart/2016/7/layout/ChevronBlockProcess"/>
    <dgm:cxn modelId="{A0EC05A3-12EC-4BB6-A955-0A3CD930CD84}" type="presParOf" srcId="{2C615C6A-C338-4AC2-A678-48842AA6AD17}" destId="{8793D6FC-20FD-41BD-BE15-EF02A4719E34}" srcOrd="5" destOrd="0" presId="urn:microsoft.com/office/officeart/2016/7/layout/ChevronBlockProcess"/>
    <dgm:cxn modelId="{8BCC39D7-8301-4476-A725-E0D23F689FCD}" type="presParOf" srcId="{2C615C6A-C338-4AC2-A678-48842AA6AD17}" destId="{9BD5F7A1-4DF7-468C-B215-7AB486031693}" srcOrd="6" destOrd="0" presId="urn:microsoft.com/office/officeart/2016/7/layout/ChevronBlockProcess"/>
    <dgm:cxn modelId="{0AAD2817-48D7-4672-8DA9-160F467BA97B}" type="presParOf" srcId="{9BD5F7A1-4DF7-468C-B215-7AB486031693}" destId="{F8BE127F-DE81-4B0A-B8CB-B9BFAC42B4B8}" srcOrd="0" destOrd="0" presId="urn:microsoft.com/office/officeart/2016/7/layout/ChevronBlockProcess"/>
    <dgm:cxn modelId="{C75CF556-CE00-4A60-96AF-F9D8E52EF899}" type="presParOf" srcId="{9BD5F7A1-4DF7-468C-B215-7AB486031693}" destId="{311EB8E2-D6C2-4364-BC25-E7CCAA9C1756}"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08F098-ED38-453D-BBBF-5622340DF316}" type="doc">
      <dgm:prSet loTypeId="urn:microsoft.com/office/officeart/2016/7/layout/ChevronBlockProcess" loCatId="process" qsTypeId="urn:microsoft.com/office/officeart/2005/8/quickstyle/simple4" qsCatId="simple" csTypeId="urn:microsoft.com/office/officeart/2005/8/colors/colorful1" csCatId="colorful" phldr="1"/>
      <dgm:spPr/>
      <dgm:t>
        <a:bodyPr/>
        <a:lstStyle/>
        <a:p>
          <a:endParaRPr lang="en-US"/>
        </a:p>
      </dgm:t>
    </dgm:pt>
    <dgm:pt modelId="{64D9DDA1-2051-4C8F-8D6F-265970E64CC2}">
      <dgm:prSet phldrT="[Text]" custT="1"/>
      <dgm:spPr/>
      <dgm:t>
        <a:bodyPr/>
        <a:lstStyle/>
        <a:p>
          <a:r>
            <a:rPr lang="en-US" sz="2400" dirty="0"/>
            <a:t>2018</a:t>
          </a:r>
        </a:p>
      </dgm:t>
    </dgm:pt>
    <dgm:pt modelId="{B85598F6-5489-4016-B999-656D8C6F1CEE}" type="parTrans" cxnId="{5642AD42-429F-44DE-BFD5-961D80F2698C}">
      <dgm:prSet/>
      <dgm:spPr/>
      <dgm:t>
        <a:bodyPr/>
        <a:lstStyle/>
        <a:p>
          <a:endParaRPr lang="en-US" sz="3200"/>
        </a:p>
      </dgm:t>
    </dgm:pt>
    <dgm:pt modelId="{B9D31FC7-395A-4606-A57F-4AC019B48814}" type="sibTrans" cxnId="{5642AD42-429F-44DE-BFD5-961D80F2698C}">
      <dgm:prSet/>
      <dgm:spPr/>
      <dgm:t>
        <a:bodyPr/>
        <a:lstStyle/>
        <a:p>
          <a:endParaRPr lang="en-US" sz="3200" dirty="0"/>
        </a:p>
      </dgm:t>
    </dgm:pt>
    <dgm:pt modelId="{50D11034-F5E2-46BE-AF9C-EDCFBF89023F}">
      <dgm:prSet phldrT="[Text]" custT="1"/>
      <dgm:spPr/>
      <dgm:t>
        <a:bodyPr/>
        <a:lstStyle/>
        <a:p>
          <a:r>
            <a:rPr lang="en-US" sz="1800" spc="-10" dirty="0">
              <a:latin typeface="Calibri" panose="020F0502020204030204" pitchFamily="34" charset="0"/>
              <a:ea typeface="Times New Roman" panose="02020603050405020304" pitchFamily="18" charset="0"/>
              <a:cs typeface="Calibri" panose="020F0502020204030204" pitchFamily="34" charset="0"/>
            </a:rPr>
            <a:t>STAC Workshop</a:t>
          </a:r>
          <a:endParaRPr lang="en-US" sz="1800" dirty="0"/>
        </a:p>
      </dgm:t>
    </dgm:pt>
    <dgm:pt modelId="{72FC599F-7B49-467B-BB1C-3847F36E6816}" type="parTrans" cxnId="{B804695F-E18B-47D9-BC15-E9E28C2F7EE1}">
      <dgm:prSet/>
      <dgm:spPr/>
      <dgm:t>
        <a:bodyPr/>
        <a:lstStyle/>
        <a:p>
          <a:endParaRPr lang="en-US" sz="3200"/>
        </a:p>
      </dgm:t>
    </dgm:pt>
    <dgm:pt modelId="{0A1D36A3-5B85-482C-B92F-2D12AD86CCB9}" type="sibTrans" cxnId="{B804695F-E18B-47D9-BC15-E9E28C2F7EE1}">
      <dgm:prSet/>
      <dgm:spPr/>
      <dgm:t>
        <a:bodyPr/>
        <a:lstStyle/>
        <a:p>
          <a:endParaRPr lang="en-US" sz="3200"/>
        </a:p>
      </dgm:t>
    </dgm:pt>
    <dgm:pt modelId="{C689F410-1164-4156-A057-30CF2A53BD94}">
      <dgm:prSet phldrT="[Text]" custT="1"/>
      <dgm:spPr/>
      <dgm:t>
        <a:bodyPr/>
        <a:lstStyle/>
        <a:p>
          <a:r>
            <a:rPr lang="en-US" sz="2400"/>
            <a:t>2019</a:t>
          </a:r>
        </a:p>
      </dgm:t>
    </dgm:pt>
    <dgm:pt modelId="{2A8A509E-6900-4902-AB8A-E10D07B73665}" type="parTrans" cxnId="{410EC5B5-2245-4651-A1D1-5271A4D118D5}">
      <dgm:prSet/>
      <dgm:spPr/>
      <dgm:t>
        <a:bodyPr/>
        <a:lstStyle/>
        <a:p>
          <a:endParaRPr lang="en-US" sz="3200"/>
        </a:p>
      </dgm:t>
    </dgm:pt>
    <dgm:pt modelId="{D4368013-E07C-41D2-92AC-8D7A6E0A833B}" type="sibTrans" cxnId="{410EC5B5-2245-4651-A1D1-5271A4D118D5}">
      <dgm:prSet/>
      <dgm:spPr/>
      <dgm:t>
        <a:bodyPr/>
        <a:lstStyle/>
        <a:p>
          <a:endParaRPr lang="en-US" sz="3200" dirty="0"/>
        </a:p>
      </dgm:t>
    </dgm:pt>
    <dgm:pt modelId="{E44A22AE-25E5-4F21-8A72-FADC058BD8CA}">
      <dgm:prSet phldrT="[Text]" custT="1"/>
      <dgm:spPr/>
      <dgm:t>
        <a:bodyPr/>
        <a:lstStyle/>
        <a:p>
          <a:r>
            <a:rPr lang="en-US" sz="1800" dirty="0"/>
            <a:t>Water Quality GIT, Modeling WG, Climate Resiliency WQ direct Modeling team to develop climate change assessment for TMDL</a:t>
          </a:r>
        </a:p>
      </dgm:t>
    </dgm:pt>
    <dgm:pt modelId="{806B287E-963D-4CFB-8A06-73C8FD32EC5F}" type="parTrans" cxnId="{CBE75A3C-259B-4E72-93AA-97515BA8B726}">
      <dgm:prSet/>
      <dgm:spPr/>
      <dgm:t>
        <a:bodyPr/>
        <a:lstStyle/>
        <a:p>
          <a:endParaRPr lang="en-US" sz="3200"/>
        </a:p>
      </dgm:t>
    </dgm:pt>
    <dgm:pt modelId="{02D87279-847B-4D1C-A7B0-75A467D551A1}" type="sibTrans" cxnId="{CBE75A3C-259B-4E72-93AA-97515BA8B726}">
      <dgm:prSet/>
      <dgm:spPr/>
      <dgm:t>
        <a:bodyPr/>
        <a:lstStyle/>
        <a:p>
          <a:endParaRPr lang="en-US" sz="3200"/>
        </a:p>
      </dgm:t>
    </dgm:pt>
    <dgm:pt modelId="{3D621B76-C1C4-4904-AA14-658FA5EFA830}">
      <dgm:prSet phldrT="[Text]" custT="1"/>
      <dgm:spPr/>
      <dgm:t>
        <a:bodyPr/>
        <a:lstStyle/>
        <a:p>
          <a:r>
            <a:rPr lang="en-US" sz="2400" dirty="0"/>
            <a:t>2020</a:t>
          </a:r>
        </a:p>
      </dgm:t>
    </dgm:pt>
    <dgm:pt modelId="{4A92AB5B-12C2-4C99-A1B4-9DC836A11A5D}" type="parTrans" cxnId="{BD20BF4B-CBF4-4F02-A460-22B78FC532E4}">
      <dgm:prSet/>
      <dgm:spPr/>
      <dgm:t>
        <a:bodyPr/>
        <a:lstStyle/>
        <a:p>
          <a:endParaRPr lang="en-US" sz="3200"/>
        </a:p>
      </dgm:t>
    </dgm:pt>
    <dgm:pt modelId="{5F41A224-5516-46A2-81C9-B61B74F6BE6B}" type="sibTrans" cxnId="{BD20BF4B-CBF4-4F02-A460-22B78FC532E4}">
      <dgm:prSet/>
      <dgm:spPr/>
      <dgm:t>
        <a:bodyPr/>
        <a:lstStyle/>
        <a:p>
          <a:endParaRPr lang="en-US" sz="3200" dirty="0"/>
        </a:p>
      </dgm:t>
    </dgm:pt>
    <dgm:pt modelId="{D43E67D5-3FFE-4A1D-8380-67AB01391F11}">
      <dgm:prSet phldrT="[Text]" custT="1"/>
      <dgm:spPr/>
      <dgm:t>
        <a:bodyPr/>
        <a:lstStyle/>
        <a:p>
          <a:r>
            <a:rPr lang="en-US" sz="1800" spc="-20" dirty="0">
              <a:latin typeface="Calibri" panose="020F0502020204030204" pitchFamily="34" charset="0"/>
            </a:rPr>
            <a:t>Technical Review of Models</a:t>
          </a:r>
          <a:endParaRPr lang="en-US" sz="1800" dirty="0"/>
        </a:p>
      </dgm:t>
    </dgm:pt>
    <dgm:pt modelId="{AB8CF744-56CC-437E-9A50-AF15300FAE10}" type="parTrans" cxnId="{53F42A80-F4E8-4242-A5A4-EB72643B2E73}">
      <dgm:prSet/>
      <dgm:spPr/>
      <dgm:t>
        <a:bodyPr/>
        <a:lstStyle/>
        <a:p>
          <a:endParaRPr lang="en-US" sz="3200"/>
        </a:p>
      </dgm:t>
    </dgm:pt>
    <dgm:pt modelId="{1866ED00-7116-405E-89DA-0B6B8728C25A}" type="sibTrans" cxnId="{53F42A80-F4E8-4242-A5A4-EB72643B2E73}">
      <dgm:prSet/>
      <dgm:spPr/>
      <dgm:t>
        <a:bodyPr/>
        <a:lstStyle/>
        <a:p>
          <a:endParaRPr lang="en-US" sz="3200"/>
        </a:p>
      </dgm:t>
    </dgm:pt>
    <dgm:pt modelId="{2522E5F3-2EA5-4F0B-A8E5-F6C07F206187}">
      <dgm:prSet phldrT="[Text]" custT="1"/>
      <dgm:spPr/>
      <dgm:t>
        <a:bodyPr/>
        <a:lstStyle/>
        <a:p>
          <a:r>
            <a:rPr lang="en-US" sz="2400" dirty="0"/>
            <a:t>2021</a:t>
          </a:r>
        </a:p>
      </dgm:t>
    </dgm:pt>
    <dgm:pt modelId="{CC72D7DE-29D5-4F1E-8938-39D569F9DC54}" type="parTrans" cxnId="{3264883E-002E-4D5B-9CDE-5902379C5038}">
      <dgm:prSet/>
      <dgm:spPr/>
      <dgm:t>
        <a:bodyPr/>
        <a:lstStyle/>
        <a:p>
          <a:endParaRPr lang="en-US" sz="3200"/>
        </a:p>
      </dgm:t>
    </dgm:pt>
    <dgm:pt modelId="{C7ACE71A-6D90-43DD-A785-2AF118A47C3B}" type="sibTrans" cxnId="{3264883E-002E-4D5B-9CDE-5902379C5038}">
      <dgm:prSet/>
      <dgm:spPr/>
      <dgm:t>
        <a:bodyPr/>
        <a:lstStyle/>
        <a:p>
          <a:endParaRPr lang="en-US" sz="3200"/>
        </a:p>
      </dgm:t>
    </dgm:pt>
    <dgm:pt modelId="{76EB508D-189E-43ED-83D1-43497E65ACE2}">
      <dgm:prSet custT="1"/>
      <dgm:spPr/>
      <dgm:t>
        <a:bodyPr/>
        <a:lstStyle/>
        <a:p>
          <a:r>
            <a:rPr lang="en-US" sz="1800" dirty="0"/>
            <a:t>Climate change considerations will be implemented into the 2022-2023 milestones. </a:t>
          </a:r>
        </a:p>
      </dgm:t>
    </dgm:pt>
    <dgm:pt modelId="{F682CA0A-E9C1-47E4-806A-1B5240BEB4C3}" type="parTrans" cxnId="{79D05FD9-FD9C-4505-9A56-1622D1D9469E}">
      <dgm:prSet/>
      <dgm:spPr/>
      <dgm:t>
        <a:bodyPr/>
        <a:lstStyle/>
        <a:p>
          <a:endParaRPr lang="en-US" sz="3200"/>
        </a:p>
      </dgm:t>
    </dgm:pt>
    <dgm:pt modelId="{8D664EE7-73A2-4662-B672-5E0E906D5226}" type="sibTrans" cxnId="{79D05FD9-FD9C-4505-9A56-1622D1D9469E}">
      <dgm:prSet/>
      <dgm:spPr/>
      <dgm:t>
        <a:bodyPr/>
        <a:lstStyle/>
        <a:p>
          <a:endParaRPr lang="en-US" sz="3200"/>
        </a:p>
      </dgm:t>
    </dgm:pt>
    <dgm:pt modelId="{255F0850-A63B-4B5C-BDAC-6E73A9C59E79}">
      <dgm:prSet phldrT="[Text]" custT="1"/>
      <dgm:spPr/>
      <dgm:t>
        <a:bodyPr/>
        <a:lstStyle/>
        <a:p>
          <a:r>
            <a:rPr lang="en-US" sz="1800" dirty="0"/>
            <a:t>Jurisdictions provide narrative in WIP3s on climate strategies</a:t>
          </a:r>
        </a:p>
        <a:p>
          <a:endParaRPr lang="en-US" sz="1800" dirty="0"/>
        </a:p>
        <a:p>
          <a:r>
            <a:rPr lang="en-US" sz="1800" dirty="0"/>
            <a:t>Modeling WG develop climate scenarios</a:t>
          </a:r>
        </a:p>
      </dgm:t>
    </dgm:pt>
    <dgm:pt modelId="{C7CDC8E1-AA05-4FD3-85FD-D5375CAF4875}" type="parTrans" cxnId="{B1478582-5BDB-4713-BCB3-9854726C08FA}">
      <dgm:prSet/>
      <dgm:spPr/>
      <dgm:t>
        <a:bodyPr/>
        <a:lstStyle/>
        <a:p>
          <a:endParaRPr lang="en-US" sz="3200"/>
        </a:p>
      </dgm:t>
    </dgm:pt>
    <dgm:pt modelId="{F9B3AE79-092F-4525-A4E3-F4CDA3EDC996}" type="sibTrans" cxnId="{B1478582-5BDB-4713-BCB3-9854726C08FA}">
      <dgm:prSet/>
      <dgm:spPr/>
      <dgm:t>
        <a:bodyPr/>
        <a:lstStyle/>
        <a:p>
          <a:endParaRPr lang="en-US" sz="3200"/>
        </a:p>
      </dgm:t>
    </dgm:pt>
    <dgm:pt modelId="{8544986D-ABB5-4EA5-9873-81AF2C4C7059}">
      <dgm:prSet phldrT="[Text]" custT="1"/>
      <dgm:spPr/>
      <dgm:t>
        <a:bodyPr/>
        <a:lstStyle/>
        <a:p>
          <a:endParaRPr lang="en-US" sz="1800" spc="-10" dirty="0">
            <a:latin typeface="Calibri" panose="020F0502020204030204" pitchFamily="34" charset="0"/>
            <a:ea typeface="Times New Roman" panose="02020603050405020304" pitchFamily="18" charset="0"/>
            <a:cs typeface="Calibri" panose="020F0502020204030204" pitchFamily="34" charset="0"/>
          </a:endParaRPr>
        </a:p>
        <a:p>
          <a:r>
            <a:rPr lang="en-US" sz="1800" spc="-10" dirty="0">
              <a:latin typeface="Calibri" panose="020F0502020204030204" pitchFamily="34" charset="0"/>
              <a:ea typeface="Times New Roman" panose="02020603050405020304" pitchFamily="18" charset="0"/>
              <a:cs typeface="Calibri" panose="020F0502020204030204" pitchFamily="34" charset="0"/>
            </a:rPr>
            <a:t>Climate Resiliency WG to investigate BMP response</a:t>
          </a:r>
          <a:endParaRPr lang="en-US" sz="1800" dirty="0"/>
        </a:p>
      </dgm:t>
    </dgm:pt>
    <dgm:pt modelId="{F83B2786-4F8D-4DFC-AA1B-6CA2BBCDE289}" type="parTrans" cxnId="{1FA1B2E6-E318-45C4-83BF-213BFDE96690}">
      <dgm:prSet/>
      <dgm:spPr/>
      <dgm:t>
        <a:bodyPr/>
        <a:lstStyle/>
        <a:p>
          <a:endParaRPr lang="en-US" sz="3200"/>
        </a:p>
      </dgm:t>
    </dgm:pt>
    <dgm:pt modelId="{61237858-7716-4FDB-B487-9E7D8E22599C}" type="sibTrans" cxnId="{1FA1B2E6-E318-45C4-83BF-213BFDE96690}">
      <dgm:prSet/>
      <dgm:spPr/>
      <dgm:t>
        <a:bodyPr/>
        <a:lstStyle/>
        <a:p>
          <a:endParaRPr lang="en-US" sz="3200"/>
        </a:p>
      </dgm:t>
    </dgm:pt>
    <dgm:pt modelId="{4706AD8A-B6F4-4806-8C7F-13BC6BCC930C}">
      <dgm:prSet custT="1"/>
      <dgm:spPr/>
      <dgm:t>
        <a:bodyPr/>
        <a:lstStyle/>
        <a:p>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dgm:t>
    </dgm:pt>
    <dgm:pt modelId="{7885B4AA-FCDA-459C-8119-D634A7CA312D}" type="parTrans" cxnId="{5CFEEC20-1A75-4397-847B-749D2831F6E2}">
      <dgm:prSet/>
      <dgm:spPr/>
      <dgm:t>
        <a:bodyPr/>
        <a:lstStyle/>
        <a:p>
          <a:endParaRPr lang="en-US" sz="3200"/>
        </a:p>
      </dgm:t>
    </dgm:pt>
    <dgm:pt modelId="{8F96E541-CA44-43D4-9CED-6A6715A00FD4}" type="sibTrans" cxnId="{5CFEEC20-1A75-4397-847B-749D2831F6E2}">
      <dgm:prSet/>
      <dgm:spPr/>
      <dgm:t>
        <a:bodyPr/>
        <a:lstStyle/>
        <a:p>
          <a:endParaRPr lang="en-US" sz="3200"/>
        </a:p>
      </dgm:t>
    </dgm:pt>
    <dgm:pt modelId="{2C615C6A-C338-4AC2-A678-48842AA6AD17}" type="pres">
      <dgm:prSet presAssocID="{2508F098-ED38-453D-BBBF-5622340DF316}" presName="Name0" presStyleCnt="0">
        <dgm:presLayoutVars>
          <dgm:dir/>
          <dgm:animLvl val="lvl"/>
          <dgm:resizeHandles val="exact"/>
        </dgm:presLayoutVars>
      </dgm:prSet>
      <dgm:spPr/>
    </dgm:pt>
    <dgm:pt modelId="{9DB0F5E1-1591-44B5-946E-3632B20EE784}" type="pres">
      <dgm:prSet presAssocID="{64D9DDA1-2051-4C8F-8D6F-265970E64CC2}" presName="composite" presStyleCnt="0"/>
      <dgm:spPr/>
    </dgm:pt>
    <dgm:pt modelId="{9A32DF27-9E8D-40F4-B7CC-BFC02172F888}" type="pres">
      <dgm:prSet presAssocID="{64D9DDA1-2051-4C8F-8D6F-265970E64CC2}" presName="parTx" presStyleLbl="alignNode1" presStyleIdx="0" presStyleCnt="4">
        <dgm:presLayoutVars>
          <dgm:chMax val="0"/>
          <dgm:chPref val="0"/>
        </dgm:presLayoutVars>
      </dgm:prSet>
      <dgm:spPr/>
    </dgm:pt>
    <dgm:pt modelId="{8422597A-6A61-4B8D-AD7D-E10E42E004CA}" type="pres">
      <dgm:prSet presAssocID="{64D9DDA1-2051-4C8F-8D6F-265970E64CC2}" presName="desTx" presStyleLbl="alignAccFollowNode1" presStyleIdx="0" presStyleCnt="4">
        <dgm:presLayoutVars/>
      </dgm:prSet>
      <dgm:spPr/>
    </dgm:pt>
    <dgm:pt modelId="{C2338721-49B3-489D-B2D9-3482D43D095E}" type="pres">
      <dgm:prSet presAssocID="{B9D31FC7-395A-4606-A57F-4AC019B48814}" presName="space" presStyleCnt="0"/>
      <dgm:spPr/>
    </dgm:pt>
    <dgm:pt modelId="{D2A8E0FC-F7A2-4DC3-ACE5-F8C6407F4161}" type="pres">
      <dgm:prSet presAssocID="{C689F410-1164-4156-A057-30CF2A53BD94}" presName="composite" presStyleCnt="0"/>
      <dgm:spPr/>
    </dgm:pt>
    <dgm:pt modelId="{32979ACF-1320-43B5-AB27-42A618FB7A55}" type="pres">
      <dgm:prSet presAssocID="{C689F410-1164-4156-A057-30CF2A53BD94}" presName="parTx" presStyleLbl="alignNode1" presStyleIdx="1" presStyleCnt="4">
        <dgm:presLayoutVars>
          <dgm:chMax val="0"/>
          <dgm:chPref val="0"/>
        </dgm:presLayoutVars>
      </dgm:prSet>
      <dgm:spPr/>
    </dgm:pt>
    <dgm:pt modelId="{0BB1CBCF-2475-4FBB-839E-33B37FBE9DC8}" type="pres">
      <dgm:prSet presAssocID="{C689F410-1164-4156-A057-30CF2A53BD94}" presName="desTx" presStyleLbl="alignAccFollowNode1" presStyleIdx="1" presStyleCnt="4">
        <dgm:presLayoutVars/>
      </dgm:prSet>
      <dgm:spPr/>
    </dgm:pt>
    <dgm:pt modelId="{431A14ED-4603-4798-8281-905DBCB0D73D}" type="pres">
      <dgm:prSet presAssocID="{D4368013-E07C-41D2-92AC-8D7A6E0A833B}" presName="space" presStyleCnt="0"/>
      <dgm:spPr/>
    </dgm:pt>
    <dgm:pt modelId="{6BCD3B25-5AEF-4011-9BE7-1DB8F5F116FE}" type="pres">
      <dgm:prSet presAssocID="{3D621B76-C1C4-4904-AA14-658FA5EFA830}" presName="composite" presStyleCnt="0"/>
      <dgm:spPr/>
    </dgm:pt>
    <dgm:pt modelId="{D09D9C07-A569-4618-9049-1D93DE2AB02B}" type="pres">
      <dgm:prSet presAssocID="{3D621B76-C1C4-4904-AA14-658FA5EFA830}" presName="parTx" presStyleLbl="alignNode1" presStyleIdx="2" presStyleCnt="4">
        <dgm:presLayoutVars>
          <dgm:chMax val="0"/>
          <dgm:chPref val="0"/>
        </dgm:presLayoutVars>
      </dgm:prSet>
      <dgm:spPr/>
    </dgm:pt>
    <dgm:pt modelId="{370EA17A-ABC7-4E97-8D6F-FF2C756EDAEF}" type="pres">
      <dgm:prSet presAssocID="{3D621B76-C1C4-4904-AA14-658FA5EFA830}" presName="desTx" presStyleLbl="alignAccFollowNode1" presStyleIdx="2" presStyleCnt="4">
        <dgm:presLayoutVars/>
      </dgm:prSet>
      <dgm:spPr/>
    </dgm:pt>
    <dgm:pt modelId="{8793D6FC-20FD-41BD-BE15-EF02A4719E34}" type="pres">
      <dgm:prSet presAssocID="{5F41A224-5516-46A2-81C9-B61B74F6BE6B}" presName="space" presStyleCnt="0"/>
      <dgm:spPr/>
    </dgm:pt>
    <dgm:pt modelId="{9BD5F7A1-4DF7-468C-B215-7AB486031693}" type="pres">
      <dgm:prSet presAssocID="{2522E5F3-2EA5-4F0B-A8E5-F6C07F206187}" presName="composite" presStyleCnt="0"/>
      <dgm:spPr/>
    </dgm:pt>
    <dgm:pt modelId="{F8BE127F-DE81-4B0A-B8CB-B9BFAC42B4B8}" type="pres">
      <dgm:prSet presAssocID="{2522E5F3-2EA5-4F0B-A8E5-F6C07F206187}" presName="parTx" presStyleLbl="alignNode1" presStyleIdx="3" presStyleCnt="4">
        <dgm:presLayoutVars>
          <dgm:chMax val="0"/>
          <dgm:chPref val="0"/>
        </dgm:presLayoutVars>
      </dgm:prSet>
      <dgm:spPr/>
    </dgm:pt>
    <dgm:pt modelId="{311EB8E2-D6C2-4364-BC25-E7CCAA9C1756}" type="pres">
      <dgm:prSet presAssocID="{2522E5F3-2EA5-4F0B-A8E5-F6C07F206187}" presName="desTx" presStyleLbl="alignAccFollowNode1" presStyleIdx="3" presStyleCnt="4">
        <dgm:presLayoutVars/>
      </dgm:prSet>
      <dgm:spPr/>
    </dgm:pt>
  </dgm:ptLst>
  <dgm:cxnLst>
    <dgm:cxn modelId="{9834880F-08AC-41A6-B37B-0F790F69610D}" type="presOf" srcId="{64D9DDA1-2051-4C8F-8D6F-265970E64CC2}" destId="{9A32DF27-9E8D-40F4-B7CC-BFC02172F888}" srcOrd="0" destOrd="0" presId="urn:microsoft.com/office/officeart/2016/7/layout/ChevronBlockProcess"/>
    <dgm:cxn modelId="{3A34851B-EA3A-458F-B581-B9FD1479CAFB}" type="presOf" srcId="{8544986D-ABB5-4EA5-9873-81AF2C4C7059}" destId="{8422597A-6A61-4B8D-AD7D-E10E42E004CA}" srcOrd="0" destOrd="1" presId="urn:microsoft.com/office/officeart/2016/7/layout/ChevronBlockProcess"/>
    <dgm:cxn modelId="{5CFEEC20-1A75-4397-847B-749D2831F6E2}" srcId="{64D9DDA1-2051-4C8F-8D6F-265970E64CC2}" destId="{4706AD8A-B6F4-4806-8C7F-13BC6BCC930C}" srcOrd="2" destOrd="0" parTransId="{7885B4AA-FCDA-459C-8119-D634A7CA312D}" sibTransId="{8F96E541-CA44-43D4-9CED-6A6715A00FD4}"/>
    <dgm:cxn modelId="{BCCAB02D-A861-4154-9246-9F4C8477E61A}" type="presOf" srcId="{2508F098-ED38-453D-BBBF-5622340DF316}" destId="{2C615C6A-C338-4AC2-A678-48842AA6AD17}" srcOrd="0" destOrd="0" presId="urn:microsoft.com/office/officeart/2016/7/layout/ChevronBlockProcess"/>
    <dgm:cxn modelId="{CBE75A3C-259B-4E72-93AA-97515BA8B726}" srcId="{C689F410-1164-4156-A057-30CF2A53BD94}" destId="{E44A22AE-25E5-4F21-8A72-FADC058BD8CA}" srcOrd="0" destOrd="0" parTransId="{806B287E-963D-4CFB-8A06-73C8FD32EC5F}" sibTransId="{02D87279-847B-4D1C-A7B0-75A467D551A1}"/>
    <dgm:cxn modelId="{3264883E-002E-4D5B-9CDE-5902379C5038}" srcId="{2508F098-ED38-453D-BBBF-5622340DF316}" destId="{2522E5F3-2EA5-4F0B-A8E5-F6C07F206187}" srcOrd="3" destOrd="0" parTransId="{CC72D7DE-29D5-4F1E-8938-39D569F9DC54}" sibTransId="{C7ACE71A-6D90-43DD-A785-2AF118A47C3B}"/>
    <dgm:cxn modelId="{B804695F-E18B-47D9-BC15-E9E28C2F7EE1}" srcId="{64D9DDA1-2051-4C8F-8D6F-265970E64CC2}" destId="{50D11034-F5E2-46BE-AF9C-EDCFBF89023F}" srcOrd="0" destOrd="0" parTransId="{72FC599F-7B49-467B-BB1C-3847F36E6816}" sibTransId="{0A1D36A3-5B85-482C-B92F-2D12AD86CCB9}"/>
    <dgm:cxn modelId="{1B704E61-6541-4045-A7BC-F9C2FF91F1EB}" type="presOf" srcId="{D43E67D5-3FFE-4A1D-8380-67AB01391F11}" destId="{370EA17A-ABC7-4E97-8D6F-FF2C756EDAEF}" srcOrd="0" destOrd="0" presId="urn:microsoft.com/office/officeart/2016/7/layout/ChevronBlockProcess"/>
    <dgm:cxn modelId="{5642AD42-429F-44DE-BFD5-961D80F2698C}" srcId="{2508F098-ED38-453D-BBBF-5622340DF316}" destId="{64D9DDA1-2051-4C8F-8D6F-265970E64CC2}" srcOrd="0" destOrd="0" parTransId="{B85598F6-5489-4016-B999-656D8C6F1CEE}" sibTransId="{B9D31FC7-395A-4606-A57F-4AC019B48814}"/>
    <dgm:cxn modelId="{2BF22D65-E615-480C-B9C3-052C144FA1AB}" type="presOf" srcId="{C689F410-1164-4156-A057-30CF2A53BD94}" destId="{32979ACF-1320-43B5-AB27-42A618FB7A55}" srcOrd="0" destOrd="0" presId="urn:microsoft.com/office/officeart/2016/7/layout/ChevronBlockProcess"/>
    <dgm:cxn modelId="{BD20BF4B-CBF4-4F02-A460-22B78FC532E4}" srcId="{2508F098-ED38-453D-BBBF-5622340DF316}" destId="{3D621B76-C1C4-4904-AA14-658FA5EFA830}" srcOrd="2" destOrd="0" parTransId="{4A92AB5B-12C2-4C99-A1B4-9DC836A11A5D}" sibTransId="{5F41A224-5516-46A2-81C9-B61B74F6BE6B}"/>
    <dgm:cxn modelId="{AACC304C-9B20-4C3D-A1F5-0E09C25D252E}" type="presOf" srcId="{4706AD8A-B6F4-4806-8C7F-13BC6BCC930C}" destId="{8422597A-6A61-4B8D-AD7D-E10E42E004CA}" srcOrd="0" destOrd="2" presId="urn:microsoft.com/office/officeart/2016/7/layout/ChevronBlockProcess"/>
    <dgm:cxn modelId="{C2623273-9E58-4120-AFAB-2BC68071723E}" type="presOf" srcId="{E44A22AE-25E5-4F21-8A72-FADC058BD8CA}" destId="{0BB1CBCF-2475-4FBB-839E-33B37FBE9DC8}" srcOrd="0" destOrd="0" presId="urn:microsoft.com/office/officeart/2016/7/layout/ChevronBlockProcess"/>
    <dgm:cxn modelId="{53F42A80-F4E8-4242-A5A4-EB72643B2E73}" srcId="{3D621B76-C1C4-4904-AA14-658FA5EFA830}" destId="{D43E67D5-3FFE-4A1D-8380-67AB01391F11}" srcOrd="0" destOrd="0" parTransId="{AB8CF744-56CC-437E-9A50-AF15300FAE10}" sibTransId="{1866ED00-7116-405E-89DA-0B6B8728C25A}"/>
    <dgm:cxn modelId="{B1478582-5BDB-4713-BCB3-9854726C08FA}" srcId="{64D9DDA1-2051-4C8F-8D6F-265970E64CC2}" destId="{255F0850-A63B-4B5C-BDAC-6E73A9C59E79}" srcOrd="3" destOrd="0" parTransId="{C7CDC8E1-AA05-4FD3-85FD-D5375CAF4875}" sibTransId="{F9B3AE79-092F-4525-A4E3-F4CDA3EDC996}"/>
    <dgm:cxn modelId="{94F69D94-4B30-48BE-B6D8-19FACDA72A71}" type="presOf" srcId="{3D621B76-C1C4-4904-AA14-658FA5EFA830}" destId="{D09D9C07-A569-4618-9049-1D93DE2AB02B}" srcOrd="0" destOrd="0" presId="urn:microsoft.com/office/officeart/2016/7/layout/ChevronBlockProcess"/>
    <dgm:cxn modelId="{410EC5B5-2245-4651-A1D1-5271A4D118D5}" srcId="{2508F098-ED38-453D-BBBF-5622340DF316}" destId="{C689F410-1164-4156-A057-30CF2A53BD94}" srcOrd="1" destOrd="0" parTransId="{2A8A509E-6900-4902-AB8A-E10D07B73665}" sibTransId="{D4368013-E07C-41D2-92AC-8D7A6E0A833B}"/>
    <dgm:cxn modelId="{348E0AB9-E6C5-47D2-BAA8-FFE3FE40BAED}" type="presOf" srcId="{2522E5F3-2EA5-4F0B-A8E5-F6C07F206187}" destId="{F8BE127F-DE81-4B0A-B8CB-B9BFAC42B4B8}" srcOrd="0" destOrd="0" presId="urn:microsoft.com/office/officeart/2016/7/layout/ChevronBlockProcess"/>
    <dgm:cxn modelId="{79D05FD9-FD9C-4505-9A56-1622D1D9469E}" srcId="{2522E5F3-2EA5-4F0B-A8E5-F6C07F206187}" destId="{76EB508D-189E-43ED-83D1-43497E65ACE2}" srcOrd="0" destOrd="0" parTransId="{F682CA0A-E9C1-47E4-806A-1B5240BEB4C3}" sibTransId="{8D664EE7-73A2-4662-B672-5E0E906D5226}"/>
    <dgm:cxn modelId="{1FA1B2E6-E318-45C4-83BF-213BFDE96690}" srcId="{64D9DDA1-2051-4C8F-8D6F-265970E64CC2}" destId="{8544986D-ABB5-4EA5-9873-81AF2C4C7059}" srcOrd="1" destOrd="0" parTransId="{F83B2786-4F8D-4DFC-AA1B-6CA2BBCDE289}" sibTransId="{61237858-7716-4FDB-B487-9E7D8E22599C}"/>
    <dgm:cxn modelId="{93C4CFE6-8050-4B5A-9471-D633824503A4}" type="presOf" srcId="{255F0850-A63B-4B5C-BDAC-6E73A9C59E79}" destId="{8422597A-6A61-4B8D-AD7D-E10E42E004CA}" srcOrd="0" destOrd="3" presId="urn:microsoft.com/office/officeart/2016/7/layout/ChevronBlockProcess"/>
    <dgm:cxn modelId="{1228A2F4-BEF9-4D7F-B048-3267F8077596}" type="presOf" srcId="{50D11034-F5E2-46BE-AF9C-EDCFBF89023F}" destId="{8422597A-6A61-4B8D-AD7D-E10E42E004CA}" srcOrd="0" destOrd="0" presId="urn:microsoft.com/office/officeart/2016/7/layout/ChevronBlockProcess"/>
    <dgm:cxn modelId="{BAE9C4FE-A55E-4BD6-B82E-2C76FC005C77}" type="presOf" srcId="{76EB508D-189E-43ED-83D1-43497E65ACE2}" destId="{311EB8E2-D6C2-4364-BC25-E7CCAA9C1756}" srcOrd="0" destOrd="0" presId="urn:microsoft.com/office/officeart/2016/7/layout/ChevronBlockProcess"/>
    <dgm:cxn modelId="{0B1A0AB5-2F89-4C57-AD63-54243282BCB7}" type="presParOf" srcId="{2C615C6A-C338-4AC2-A678-48842AA6AD17}" destId="{9DB0F5E1-1591-44B5-946E-3632B20EE784}" srcOrd="0" destOrd="0" presId="urn:microsoft.com/office/officeart/2016/7/layout/ChevronBlockProcess"/>
    <dgm:cxn modelId="{4601EA46-7587-41D0-887B-FF2DBC475DB2}" type="presParOf" srcId="{9DB0F5E1-1591-44B5-946E-3632B20EE784}" destId="{9A32DF27-9E8D-40F4-B7CC-BFC02172F888}" srcOrd="0" destOrd="0" presId="urn:microsoft.com/office/officeart/2016/7/layout/ChevronBlockProcess"/>
    <dgm:cxn modelId="{0EC13CCF-1607-46F2-9EDC-07472CBD256E}" type="presParOf" srcId="{9DB0F5E1-1591-44B5-946E-3632B20EE784}" destId="{8422597A-6A61-4B8D-AD7D-E10E42E004CA}" srcOrd="1" destOrd="0" presId="urn:microsoft.com/office/officeart/2016/7/layout/ChevronBlockProcess"/>
    <dgm:cxn modelId="{D5FCA159-2517-4FA5-8419-9841F0552316}" type="presParOf" srcId="{2C615C6A-C338-4AC2-A678-48842AA6AD17}" destId="{C2338721-49B3-489D-B2D9-3482D43D095E}" srcOrd="1" destOrd="0" presId="urn:microsoft.com/office/officeart/2016/7/layout/ChevronBlockProcess"/>
    <dgm:cxn modelId="{0610DD84-6BD9-4352-A179-B4460A2AF812}" type="presParOf" srcId="{2C615C6A-C338-4AC2-A678-48842AA6AD17}" destId="{D2A8E0FC-F7A2-4DC3-ACE5-F8C6407F4161}" srcOrd="2" destOrd="0" presId="urn:microsoft.com/office/officeart/2016/7/layout/ChevronBlockProcess"/>
    <dgm:cxn modelId="{E08F196C-24D6-45F3-B9E3-C73034BF18CE}" type="presParOf" srcId="{D2A8E0FC-F7A2-4DC3-ACE5-F8C6407F4161}" destId="{32979ACF-1320-43B5-AB27-42A618FB7A55}" srcOrd="0" destOrd="0" presId="urn:microsoft.com/office/officeart/2016/7/layout/ChevronBlockProcess"/>
    <dgm:cxn modelId="{BD4D806B-54FA-42E2-B730-3EF4ADA4B573}" type="presParOf" srcId="{D2A8E0FC-F7A2-4DC3-ACE5-F8C6407F4161}" destId="{0BB1CBCF-2475-4FBB-839E-33B37FBE9DC8}" srcOrd="1" destOrd="0" presId="urn:microsoft.com/office/officeart/2016/7/layout/ChevronBlockProcess"/>
    <dgm:cxn modelId="{FC9C0701-37E4-4731-B026-DAD241CA0A57}" type="presParOf" srcId="{2C615C6A-C338-4AC2-A678-48842AA6AD17}" destId="{431A14ED-4603-4798-8281-905DBCB0D73D}" srcOrd="3" destOrd="0" presId="urn:microsoft.com/office/officeart/2016/7/layout/ChevronBlockProcess"/>
    <dgm:cxn modelId="{41EC9B1F-A8DD-4AFA-BD28-C737E64CE465}" type="presParOf" srcId="{2C615C6A-C338-4AC2-A678-48842AA6AD17}" destId="{6BCD3B25-5AEF-4011-9BE7-1DB8F5F116FE}" srcOrd="4" destOrd="0" presId="urn:microsoft.com/office/officeart/2016/7/layout/ChevronBlockProcess"/>
    <dgm:cxn modelId="{5E70E4E0-72E1-4A95-BAD4-3B9BA649B0AC}" type="presParOf" srcId="{6BCD3B25-5AEF-4011-9BE7-1DB8F5F116FE}" destId="{D09D9C07-A569-4618-9049-1D93DE2AB02B}" srcOrd="0" destOrd="0" presId="urn:microsoft.com/office/officeart/2016/7/layout/ChevronBlockProcess"/>
    <dgm:cxn modelId="{B6C83617-2F00-49CB-91F5-C86F9BA4CB47}" type="presParOf" srcId="{6BCD3B25-5AEF-4011-9BE7-1DB8F5F116FE}" destId="{370EA17A-ABC7-4E97-8D6F-FF2C756EDAEF}" srcOrd="1" destOrd="0" presId="urn:microsoft.com/office/officeart/2016/7/layout/ChevronBlockProcess"/>
    <dgm:cxn modelId="{A0EC05A3-12EC-4BB6-A955-0A3CD930CD84}" type="presParOf" srcId="{2C615C6A-C338-4AC2-A678-48842AA6AD17}" destId="{8793D6FC-20FD-41BD-BE15-EF02A4719E34}" srcOrd="5" destOrd="0" presId="urn:microsoft.com/office/officeart/2016/7/layout/ChevronBlockProcess"/>
    <dgm:cxn modelId="{8BCC39D7-8301-4476-A725-E0D23F689FCD}" type="presParOf" srcId="{2C615C6A-C338-4AC2-A678-48842AA6AD17}" destId="{9BD5F7A1-4DF7-468C-B215-7AB486031693}" srcOrd="6" destOrd="0" presId="urn:microsoft.com/office/officeart/2016/7/layout/ChevronBlockProcess"/>
    <dgm:cxn modelId="{0AAD2817-48D7-4672-8DA9-160F467BA97B}" type="presParOf" srcId="{9BD5F7A1-4DF7-468C-B215-7AB486031693}" destId="{F8BE127F-DE81-4B0A-B8CB-B9BFAC42B4B8}" srcOrd="0" destOrd="0" presId="urn:microsoft.com/office/officeart/2016/7/layout/ChevronBlockProcess"/>
    <dgm:cxn modelId="{C75CF556-CE00-4A60-96AF-F9D8E52EF899}" type="presParOf" srcId="{9BD5F7A1-4DF7-468C-B215-7AB486031693}" destId="{311EB8E2-D6C2-4364-BC25-E7CCAA9C1756}"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2DF27-9E8D-40F4-B7CC-BFC02172F888}">
      <dsp:nvSpPr>
        <dsp:cNvPr id="0" name=""/>
        <dsp:cNvSpPr/>
      </dsp:nvSpPr>
      <dsp:spPr>
        <a:xfrm>
          <a:off x="8740" y="0"/>
          <a:ext cx="1921442" cy="576432"/>
        </a:xfrm>
        <a:prstGeom prst="chevron">
          <a:avLst>
            <a:gd name="adj" fmla="val 3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1173" tIns="71173" rIns="71173" bIns="71173" numCol="1" spcCol="1270" anchor="ctr" anchorCtr="0">
          <a:noAutofit/>
        </a:bodyPr>
        <a:lstStyle/>
        <a:p>
          <a:pPr marL="0" lvl="0" indent="0" algn="ctr" defTabSz="1066800">
            <a:lnSpc>
              <a:spcPct val="90000"/>
            </a:lnSpc>
            <a:spcBef>
              <a:spcPct val="0"/>
            </a:spcBef>
            <a:spcAft>
              <a:spcPct val="35000"/>
            </a:spcAft>
            <a:buNone/>
          </a:pPr>
          <a:r>
            <a:rPr lang="en-US" sz="2400" kern="1200" dirty="0"/>
            <a:t>2018</a:t>
          </a:r>
        </a:p>
      </dsp:txBody>
      <dsp:txXfrm>
        <a:off x="181670" y="0"/>
        <a:ext cx="1575582" cy="576432"/>
      </dsp:txXfrm>
    </dsp:sp>
    <dsp:sp modelId="{8422597A-6A61-4B8D-AD7D-E10E42E004CA}">
      <dsp:nvSpPr>
        <dsp:cNvPr id="0" name=""/>
        <dsp:cNvSpPr/>
      </dsp:nvSpPr>
      <dsp:spPr>
        <a:xfrm>
          <a:off x="8740" y="576432"/>
          <a:ext cx="1748512" cy="5119884"/>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171" tIns="138171" rIns="138171" bIns="276343" numCol="1" spcCol="1270" anchor="t" anchorCtr="0">
          <a:noAutofit/>
        </a:bodyPr>
        <a:lstStyle/>
        <a:p>
          <a:pPr marL="0" lvl="0" indent="0" algn="l" defTabSz="800100">
            <a:lnSpc>
              <a:spcPct val="90000"/>
            </a:lnSpc>
            <a:spcBef>
              <a:spcPct val="0"/>
            </a:spcBef>
            <a:spcAft>
              <a:spcPct val="35000"/>
            </a:spcAft>
            <a:buNone/>
          </a:pPr>
          <a:r>
            <a:rPr lang="en-US" sz="1800" kern="1200" spc="-10" dirty="0">
              <a:latin typeface="Calibri" panose="020F0502020204030204" pitchFamily="34" charset="0"/>
              <a:ea typeface="Times New Roman" panose="02020603050405020304" pitchFamily="18" charset="0"/>
              <a:cs typeface="Calibri" panose="020F0502020204030204" pitchFamily="34" charset="0"/>
            </a:rPr>
            <a:t>STAC Workshop</a:t>
          </a:r>
          <a:endParaRPr lang="en-US" sz="1800" kern="1200" dirty="0"/>
        </a:p>
        <a:p>
          <a:pPr marL="0" lvl="0" indent="0" algn="l" defTabSz="800100">
            <a:lnSpc>
              <a:spcPct val="90000"/>
            </a:lnSpc>
            <a:spcBef>
              <a:spcPct val="0"/>
            </a:spcBef>
            <a:spcAft>
              <a:spcPct val="35000"/>
            </a:spcAft>
            <a:buNone/>
          </a:pPr>
          <a:endParaRPr lang="en-US" sz="1800" kern="1200" spc="-10" dirty="0">
            <a:latin typeface="Calibri" panose="020F0502020204030204" pitchFamily="34" charset="0"/>
            <a:ea typeface="Times New Roman" panose="02020603050405020304" pitchFamily="18" charset="0"/>
            <a:cs typeface="Calibri" panose="020F0502020204030204" pitchFamily="34" charset="0"/>
          </a:endParaRPr>
        </a:p>
        <a:p>
          <a:pPr marL="0" lvl="0" indent="0" algn="l" defTabSz="800100">
            <a:lnSpc>
              <a:spcPct val="90000"/>
            </a:lnSpc>
            <a:spcBef>
              <a:spcPct val="0"/>
            </a:spcBef>
            <a:spcAft>
              <a:spcPct val="35000"/>
            </a:spcAft>
            <a:buNone/>
          </a:pPr>
          <a:r>
            <a:rPr lang="en-US" sz="1800" kern="1200" spc="-10" dirty="0">
              <a:latin typeface="Calibri" panose="020F0502020204030204" pitchFamily="34" charset="0"/>
              <a:ea typeface="Times New Roman" panose="02020603050405020304" pitchFamily="18" charset="0"/>
              <a:cs typeface="Calibri" panose="020F0502020204030204" pitchFamily="34" charset="0"/>
            </a:rPr>
            <a:t>Climate Resiliency WG to investigate BMP response</a:t>
          </a:r>
          <a:endParaRPr lang="en-US" sz="1800" kern="1200" dirty="0"/>
        </a:p>
        <a:p>
          <a:pPr marL="0" lvl="0" indent="0" algn="l" defTabSz="800100">
            <a:lnSpc>
              <a:spcPct val="90000"/>
            </a:lnSpc>
            <a:spcBef>
              <a:spcPct val="0"/>
            </a:spcBef>
            <a:spcAft>
              <a:spcPct val="35000"/>
            </a:spcAft>
            <a:buNone/>
          </a:pPr>
          <a:endParaRPr lang="en-US" sz="1800" kern="1200" dirty="0">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t>Jurisdictions provide narrative in WIP3s on climate strategies</a:t>
          </a:r>
        </a:p>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t>Modeling WG develop climate scenarios</a:t>
          </a:r>
        </a:p>
      </dsp:txBody>
      <dsp:txXfrm>
        <a:off x="8740" y="576432"/>
        <a:ext cx="1748512" cy="5119884"/>
      </dsp:txXfrm>
    </dsp:sp>
    <dsp:sp modelId="{32979ACF-1320-43B5-AB27-42A618FB7A55}">
      <dsp:nvSpPr>
        <dsp:cNvPr id="0" name=""/>
        <dsp:cNvSpPr/>
      </dsp:nvSpPr>
      <dsp:spPr>
        <a:xfrm>
          <a:off x="1892272" y="0"/>
          <a:ext cx="1921442" cy="576432"/>
        </a:xfrm>
        <a:prstGeom prst="chevron">
          <a:avLst>
            <a:gd name="adj" fmla="val 3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1173" tIns="71173" rIns="71173" bIns="71173" numCol="1" spcCol="1270" anchor="ctr" anchorCtr="0">
          <a:noAutofit/>
        </a:bodyPr>
        <a:lstStyle/>
        <a:p>
          <a:pPr marL="0" lvl="0" indent="0" algn="ctr" defTabSz="1066800">
            <a:lnSpc>
              <a:spcPct val="90000"/>
            </a:lnSpc>
            <a:spcBef>
              <a:spcPct val="0"/>
            </a:spcBef>
            <a:spcAft>
              <a:spcPct val="35000"/>
            </a:spcAft>
            <a:buNone/>
          </a:pPr>
          <a:r>
            <a:rPr lang="en-US" sz="2400" kern="1200"/>
            <a:t>2019</a:t>
          </a:r>
        </a:p>
      </dsp:txBody>
      <dsp:txXfrm>
        <a:off x="2065202" y="0"/>
        <a:ext cx="1575582" cy="576432"/>
      </dsp:txXfrm>
    </dsp:sp>
    <dsp:sp modelId="{0BB1CBCF-2475-4FBB-839E-33B37FBE9DC8}">
      <dsp:nvSpPr>
        <dsp:cNvPr id="0" name=""/>
        <dsp:cNvSpPr/>
      </dsp:nvSpPr>
      <dsp:spPr>
        <a:xfrm>
          <a:off x="1892272" y="576432"/>
          <a:ext cx="1748512" cy="5119884"/>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171" tIns="138171" rIns="138171" bIns="276343" numCol="1" spcCol="1270" anchor="t" anchorCtr="0">
          <a:noAutofit/>
        </a:bodyPr>
        <a:lstStyle/>
        <a:p>
          <a:pPr marL="0" lvl="0" indent="0" algn="l" defTabSz="800100">
            <a:lnSpc>
              <a:spcPct val="90000"/>
            </a:lnSpc>
            <a:spcBef>
              <a:spcPct val="0"/>
            </a:spcBef>
            <a:spcAft>
              <a:spcPct val="35000"/>
            </a:spcAft>
            <a:buNone/>
          </a:pPr>
          <a:r>
            <a:rPr lang="en-US" sz="1800" kern="1200" dirty="0"/>
            <a:t>Water Quality GIT, Modeling WG, Climate Resiliency WQ direct Modeling team to develop climate change assessment for TMDL</a:t>
          </a:r>
        </a:p>
      </dsp:txBody>
      <dsp:txXfrm>
        <a:off x="1892272" y="576432"/>
        <a:ext cx="1748512" cy="5119884"/>
      </dsp:txXfrm>
    </dsp:sp>
    <dsp:sp modelId="{D09D9C07-A569-4618-9049-1D93DE2AB02B}">
      <dsp:nvSpPr>
        <dsp:cNvPr id="0" name=""/>
        <dsp:cNvSpPr/>
      </dsp:nvSpPr>
      <dsp:spPr>
        <a:xfrm>
          <a:off x="3775804" y="0"/>
          <a:ext cx="1921442" cy="576432"/>
        </a:xfrm>
        <a:prstGeom prst="chevron">
          <a:avLst>
            <a:gd name="adj" fmla="val 3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1173" tIns="71173" rIns="71173" bIns="71173" numCol="1" spcCol="1270" anchor="ctr" anchorCtr="0">
          <a:noAutofit/>
        </a:bodyPr>
        <a:lstStyle/>
        <a:p>
          <a:pPr marL="0" lvl="0" indent="0" algn="ctr" defTabSz="1066800">
            <a:lnSpc>
              <a:spcPct val="90000"/>
            </a:lnSpc>
            <a:spcBef>
              <a:spcPct val="0"/>
            </a:spcBef>
            <a:spcAft>
              <a:spcPct val="35000"/>
            </a:spcAft>
            <a:buNone/>
          </a:pPr>
          <a:r>
            <a:rPr lang="en-US" sz="2400" kern="1200" dirty="0"/>
            <a:t>2020</a:t>
          </a:r>
        </a:p>
      </dsp:txBody>
      <dsp:txXfrm>
        <a:off x="3948734" y="0"/>
        <a:ext cx="1575582" cy="576432"/>
      </dsp:txXfrm>
    </dsp:sp>
    <dsp:sp modelId="{370EA17A-ABC7-4E97-8D6F-FF2C756EDAEF}">
      <dsp:nvSpPr>
        <dsp:cNvPr id="0" name=""/>
        <dsp:cNvSpPr/>
      </dsp:nvSpPr>
      <dsp:spPr>
        <a:xfrm>
          <a:off x="3775804" y="576432"/>
          <a:ext cx="1748512" cy="5119884"/>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171" tIns="138171" rIns="138171" bIns="276343" numCol="1" spcCol="1270" anchor="t" anchorCtr="0">
          <a:noAutofit/>
        </a:bodyPr>
        <a:lstStyle/>
        <a:p>
          <a:pPr marL="0" lvl="0" indent="0" algn="l" defTabSz="800100">
            <a:lnSpc>
              <a:spcPct val="90000"/>
            </a:lnSpc>
            <a:spcBef>
              <a:spcPct val="0"/>
            </a:spcBef>
            <a:spcAft>
              <a:spcPct val="35000"/>
            </a:spcAft>
            <a:buNone/>
          </a:pPr>
          <a:r>
            <a:rPr lang="en-US" sz="1800" kern="1200" spc="-20" dirty="0">
              <a:latin typeface="Calibri" panose="020F0502020204030204" pitchFamily="34" charset="0"/>
            </a:rPr>
            <a:t>Technical Review of Models</a:t>
          </a:r>
          <a:endParaRPr lang="en-US" sz="1800" kern="1200" dirty="0"/>
        </a:p>
      </dsp:txBody>
      <dsp:txXfrm>
        <a:off x="3775804" y="576432"/>
        <a:ext cx="1748512" cy="5119884"/>
      </dsp:txXfrm>
    </dsp:sp>
    <dsp:sp modelId="{F8BE127F-DE81-4B0A-B8CB-B9BFAC42B4B8}">
      <dsp:nvSpPr>
        <dsp:cNvPr id="0" name=""/>
        <dsp:cNvSpPr/>
      </dsp:nvSpPr>
      <dsp:spPr>
        <a:xfrm>
          <a:off x="5659336" y="0"/>
          <a:ext cx="1921442" cy="576432"/>
        </a:xfrm>
        <a:prstGeom prst="chevron">
          <a:avLst>
            <a:gd name="adj" fmla="val 3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1173" tIns="71173" rIns="71173" bIns="71173" numCol="1" spcCol="1270" anchor="ctr" anchorCtr="0">
          <a:noAutofit/>
        </a:bodyPr>
        <a:lstStyle/>
        <a:p>
          <a:pPr marL="0" lvl="0" indent="0" algn="ctr" defTabSz="1066800">
            <a:lnSpc>
              <a:spcPct val="90000"/>
            </a:lnSpc>
            <a:spcBef>
              <a:spcPct val="0"/>
            </a:spcBef>
            <a:spcAft>
              <a:spcPct val="35000"/>
            </a:spcAft>
            <a:buNone/>
          </a:pPr>
          <a:r>
            <a:rPr lang="en-US" sz="2400" kern="1200" dirty="0"/>
            <a:t>2021</a:t>
          </a:r>
        </a:p>
      </dsp:txBody>
      <dsp:txXfrm>
        <a:off x="5832266" y="0"/>
        <a:ext cx="1575582" cy="576432"/>
      </dsp:txXfrm>
    </dsp:sp>
    <dsp:sp modelId="{311EB8E2-D6C2-4364-BC25-E7CCAA9C1756}">
      <dsp:nvSpPr>
        <dsp:cNvPr id="0" name=""/>
        <dsp:cNvSpPr/>
      </dsp:nvSpPr>
      <dsp:spPr>
        <a:xfrm>
          <a:off x="5659336" y="576432"/>
          <a:ext cx="1748512" cy="5119884"/>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171" tIns="138171" rIns="138171" bIns="276343" numCol="1" spcCol="1270" anchor="t" anchorCtr="0">
          <a:noAutofit/>
        </a:bodyPr>
        <a:lstStyle/>
        <a:p>
          <a:pPr marL="0" lvl="0" indent="0" algn="l" defTabSz="800100">
            <a:lnSpc>
              <a:spcPct val="90000"/>
            </a:lnSpc>
            <a:spcBef>
              <a:spcPct val="0"/>
            </a:spcBef>
            <a:spcAft>
              <a:spcPct val="35000"/>
            </a:spcAft>
            <a:buNone/>
          </a:pPr>
          <a:r>
            <a:rPr lang="en-US" sz="1800" kern="1200" dirty="0"/>
            <a:t>Climate change considerations will be implemented into the 2022-2023 milestones. </a:t>
          </a:r>
        </a:p>
      </dsp:txBody>
      <dsp:txXfrm>
        <a:off x="5659336" y="576432"/>
        <a:ext cx="1748512" cy="5119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2DF27-9E8D-40F4-B7CC-BFC02172F888}">
      <dsp:nvSpPr>
        <dsp:cNvPr id="0" name=""/>
        <dsp:cNvSpPr/>
      </dsp:nvSpPr>
      <dsp:spPr>
        <a:xfrm>
          <a:off x="8740" y="0"/>
          <a:ext cx="1921442" cy="576432"/>
        </a:xfrm>
        <a:prstGeom prst="chevron">
          <a:avLst>
            <a:gd name="adj" fmla="val 3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1173" tIns="71173" rIns="71173" bIns="71173" numCol="1" spcCol="1270" anchor="ctr" anchorCtr="0">
          <a:noAutofit/>
        </a:bodyPr>
        <a:lstStyle/>
        <a:p>
          <a:pPr marL="0" lvl="0" indent="0" algn="ctr" defTabSz="1066800">
            <a:lnSpc>
              <a:spcPct val="90000"/>
            </a:lnSpc>
            <a:spcBef>
              <a:spcPct val="0"/>
            </a:spcBef>
            <a:spcAft>
              <a:spcPct val="35000"/>
            </a:spcAft>
            <a:buNone/>
          </a:pPr>
          <a:r>
            <a:rPr lang="en-US" sz="2400" kern="1200" dirty="0"/>
            <a:t>2018</a:t>
          </a:r>
        </a:p>
      </dsp:txBody>
      <dsp:txXfrm>
        <a:off x="181670" y="0"/>
        <a:ext cx="1575582" cy="576432"/>
      </dsp:txXfrm>
    </dsp:sp>
    <dsp:sp modelId="{8422597A-6A61-4B8D-AD7D-E10E42E004CA}">
      <dsp:nvSpPr>
        <dsp:cNvPr id="0" name=""/>
        <dsp:cNvSpPr/>
      </dsp:nvSpPr>
      <dsp:spPr>
        <a:xfrm>
          <a:off x="8740" y="576432"/>
          <a:ext cx="1748512" cy="5119884"/>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171" tIns="138171" rIns="138171" bIns="276343" numCol="1" spcCol="1270" anchor="t" anchorCtr="0">
          <a:noAutofit/>
        </a:bodyPr>
        <a:lstStyle/>
        <a:p>
          <a:pPr marL="0" lvl="0" indent="0" algn="l" defTabSz="800100">
            <a:lnSpc>
              <a:spcPct val="90000"/>
            </a:lnSpc>
            <a:spcBef>
              <a:spcPct val="0"/>
            </a:spcBef>
            <a:spcAft>
              <a:spcPct val="35000"/>
            </a:spcAft>
            <a:buNone/>
          </a:pPr>
          <a:r>
            <a:rPr lang="en-US" sz="1800" kern="1200" spc="-10" dirty="0">
              <a:latin typeface="Calibri" panose="020F0502020204030204" pitchFamily="34" charset="0"/>
              <a:ea typeface="Times New Roman" panose="02020603050405020304" pitchFamily="18" charset="0"/>
              <a:cs typeface="Calibri" panose="020F0502020204030204" pitchFamily="34" charset="0"/>
            </a:rPr>
            <a:t>STAC Workshop</a:t>
          </a:r>
          <a:endParaRPr lang="en-US" sz="1800" kern="1200" dirty="0"/>
        </a:p>
        <a:p>
          <a:pPr marL="0" lvl="0" indent="0" algn="l" defTabSz="800100">
            <a:lnSpc>
              <a:spcPct val="90000"/>
            </a:lnSpc>
            <a:spcBef>
              <a:spcPct val="0"/>
            </a:spcBef>
            <a:spcAft>
              <a:spcPct val="35000"/>
            </a:spcAft>
            <a:buNone/>
          </a:pPr>
          <a:endParaRPr lang="en-US" sz="1800" kern="1200" spc="-10" dirty="0">
            <a:latin typeface="Calibri" panose="020F0502020204030204" pitchFamily="34" charset="0"/>
            <a:ea typeface="Times New Roman" panose="02020603050405020304" pitchFamily="18" charset="0"/>
            <a:cs typeface="Calibri" panose="020F0502020204030204" pitchFamily="34" charset="0"/>
          </a:endParaRPr>
        </a:p>
        <a:p>
          <a:pPr marL="0" lvl="0" indent="0" algn="l" defTabSz="800100">
            <a:lnSpc>
              <a:spcPct val="90000"/>
            </a:lnSpc>
            <a:spcBef>
              <a:spcPct val="0"/>
            </a:spcBef>
            <a:spcAft>
              <a:spcPct val="35000"/>
            </a:spcAft>
            <a:buNone/>
          </a:pPr>
          <a:r>
            <a:rPr lang="en-US" sz="1800" kern="1200" spc="-10" dirty="0">
              <a:latin typeface="Calibri" panose="020F0502020204030204" pitchFamily="34" charset="0"/>
              <a:ea typeface="Times New Roman" panose="02020603050405020304" pitchFamily="18" charset="0"/>
              <a:cs typeface="Calibri" panose="020F0502020204030204" pitchFamily="34" charset="0"/>
            </a:rPr>
            <a:t>Climate Resiliency WG to investigate BMP response</a:t>
          </a:r>
          <a:endParaRPr lang="en-US" sz="1800" kern="1200" dirty="0"/>
        </a:p>
        <a:p>
          <a:pPr marL="0" lvl="0" indent="0" algn="l" defTabSz="800100">
            <a:lnSpc>
              <a:spcPct val="90000"/>
            </a:lnSpc>
            <a:spcBef>
              <a:spcPct val="0"/>
            </a:spcBef>
            <a:spcAft>
              <a:spcPct val="35000"/>
            </a:spcAft>
            <a:buNone/>
          </a:pPr>
          <a:endParaRPr lang="en-US" sz="1800" kern="1200" dirty="0">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dirty="0"/>
            <a:t>Jurisdictions provide narrative in WIP3s on climate strategies</a:t>
          </a:r>
        </a:p>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t>Modeling WG develop climate scenarios</a:t>
          </a:r>
        </a:p>
      </dsp:txBody>
      <dsp:txXfrm>
        <a:off x="8740" y="576432"/>
        <a:ext cx="1748512" cy="5119884"/>
      </dsp:txXfrm>
    </dsp:sp>
    <dsp:sp modelId="{32979ACF-1320-43B5-AB27-42A618FB7A55}">
      <dsp:nvSpPr>
        <dsp:cNvPr id="0" name=""/>
        <dsp:cNvSpPr/>
      </dsp:nvSpPr>
      <dsp:spPr>
        <a:xfrm>
          <a:off x="1892272" y="0"/>
          <a:ext cx="1921442" cy="576432"/>
        </a:xfrm>
        <a:prstGeom prst="chevron">
          <a:avLst>
            <a:gd name="adj" fmla="val 3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1173" tIns="71173" rIns="71173" bIns="71173" numCol="1" spcCol="1270" anchor="ctr" anchorCtr="0">
          <a:noAutofit/>
        </a:bodyPr>
        <a:lstStyle/>
        <a:p>
          <a:pPr marL="0" lvl="0" indent="0" algn="ctr" defTabSz="1066800">
            <a:lnSpc>
              <a:spcPct val="90000"/>
            </a:lnSpc>
            <a:spcBef>
              <a:spcPct val="0"/>
            </a:spcBef>
            <a:spcAft>
              <a:spcPct val="35000"/>
            </a:spcAft>
            <a:buNone/>
          </a:pPr>
          <a:r>
            <a:rPr lang="en-US" sz="2400" kern="1200"/>
            <a:t>2019</a:t>
          </a:r>
        </a:p>
      </dsp:txBody>
      <dsp:txXfrm>
        <a:off x="2065202" y="0"/>
        <a:ext cx="1575582" cy="576432"/>
      </dsp:txXfrm>
    </dsp:sp>
    <dsp:sp modelId="{0BB1CBCF-2475-4FBB-839E-33B37FBE9DC8}">
      <dsp:nvSpPr>
        <dsp:cNvPr id="0" name=""/>
        <dsp:cNvSpPr/>
      </dsp:nvSpPr>
      <dsp:spPr>
        <a:xfrm>
          <a:off x="1892272" y="576432"/>
          <a:ext cx="1748512" cy="5119884"/>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171" tIns="138171" rIns="138171" bIns="276343" numCol="1" spcCol="1270" anchor="t" anchorCtr="0">
          <a:noAutofit/>
        </a:bodyPr>
        <a:lstStyle/>
        <a:p>
          <a:pPr marL="0" lvl="0" indent="0" algn="l" defTabSz="800100">
            <a:lnSpc>
              <a:spcPct val="90000"/>
            </a:lnSpc>
            <a:spcBef>
              <a:spcPct val="0"/>
            </a:spcBef>
            <a:spcAft>
              <a:spcPct val="35000"/>
            </a:spcAft>
            <a:buNone/>
          </a:pPr>
          <a:r>
            <a:rPr lang="en-US" sz="1800" kern="1200" dirty="0"/>
            <a:t>Water Quality GIT, Modeling WG, Climate Resiliency WQ direct Modeling team to develop climate change assessment for TMDL</a:t>
          </a:r>
        </a:p>
      </dsp:txBody>
      <dsp:txXfrm>
        <a:off x="1892272" y="576432"/>
        <a:ext cx="1748512" cy="5119884"/>
      </dsp:txXfrm>
    </dsp:sp>
    <dsp:sp modelId="{D09D9C07-A569-4618-9049-1D93DE2AB02B}">
      <dsp:nvSpPr>
        <dsp:cNvPr id="0" name=""/>
        <dsp:cNvSpPr/>
      </dsp:nvSpPr>
      <dsp:spPr>
        <a:xfrm>
          <a:off x="3775804" y="0"/>
          <a:ext cx="1921442" cy="576432"/>
        </a:xfrm>
        <a:prstGeom prst="chevron">
          <a:avLst>
            <a:gd name="adj" fmla="val 3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1173" tIns="71173" rIns="71173" bIns="71173" numCol="1" spcCol="1270" anchor="ctr" anchorCtr="0">
          <a:noAutofit/>
        </a:bodyPr>
        <a:lstStyle/>
        <a:p>
          <a:pPr marL="0" lvl="0" indent="0" algn="ctr" defTabSz="1066800">
            <a:lnSpc>
              <a:spcPct val="90000"/>
            </a:lnSpc>
            <a:spcBef>
              <a:spcPct val="0"/>
            </a:spcBef>
            <a:spcAft>
              <a:spcPct val="35000"/>
            </a:spcAft>
            <a:buNone/>
          </a:pPr>
          <a:r>
            <a:rPr lang="en-US" sz="2400" kern="1200" dirty="0"/>
            <a:t>2020</a:t>
          </a:r>
        </a:p>
      </dsp:txBody>
      <dsp:txXfrm>
        <a:off x="3948734" y="0"/>
        <a:ext cx="1575582" cy="576432"/>
      </dsp:txXfrm>
    </dsp:sp>
    <dsp:sp modelId="{370EA17A-ABC7-4E97-8D6F-FF2C756EDAEF}">
      <dsp:nvSpPr>
        <dsp:cNvPr id="0" name=""/>
        <dsp:cNvSpPr/>
      </dsp:nvSpPr>
      <dsp:spPr>
        <a:xfrm>
          <a:off x="3775804" y="576432"/>
          <a:ext cx="1748512" cy="5119884"/>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171" tIns="138171" rIns="138171" bIns="276343" numCol="1" spcCol="1270" anchor="t" anchorCtr="0">
          <a:noAutofit/>
        </a:bodyPr>
        <a:lstStyle/>
        <a:p>
          <a:pPr marL="0" lvl="0" indent="0" algn="l" defTabSz="800100">
            <a:lnSpc>
              <a:spcPct val="90000"/>
            </a:lnSpc>
            <a:spcBef>
              <a:spcPct val="0"/>
            </a:spcBef>
            <a:spcAft>
              <a:spcPct val="35000"/>
            </a:spcAft>
            <a:buNone/>
          </a:pPr>
          <a:r>
            <a:rPr lang="en-US" sz="1800" kern="1200" spc="-20" dirty="0">
              <a:latin typeface="Calibri" panose="020F0502020204030204" pitchFamily="34" charset="0"/>
            </a:rPr>
            <a:t>Technical Review of Models</a:t>
          </a:r>
          <a:endParaRPr lang="en-US" sz="1800" kern="1200" dirty="0"/>
        </a:p>
      </dsp:txBody>
      <dsp:txXfrm>
        <a:off x="3775804" y="576432"/>
        <a:ext cx="1748512" cy="5119884"/>
      </dsp:txXfrm>
    </dsp:sp>
    <dsp:sp modelId="{F8BE127F-DE81-4B0A-B8CB-B9BFAC42B4B8}">
      <dsp:nvSpPr>
        <dsp:cNvPr id="0" name=""/>
        <dsp:cNvSpPr/>
      </dsp:nvSpPr>
      <dsp:spPr>
        <a:xfrm>
          <a:off x="5659336" y="0"/>
          <a:ext cx="1921442" cy="576432"/>
        </a:xfrm>
        <a:prstGeom prst="chevron">
          <a:avLst>
            <a:gd name="adj" fmla="val 3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1173" tIns="71173" rIns="71173" bIns="71173" numCol="1" spcCol="1270" anchor="ctr" anchorCtr="0">
          <a:noAutofit/>
        </a:bodyPr>
        <a:lstStyle/>
        <a:p>
          <a:pPr marL="0" lvl="0" indent="0" algn="ctr" defTabSz="1066800">
            <a:lnSpc>
              <a:spcPct val="90000"/>
            </a:lnSpc>
            <a:spcBef>
              <a:spcPct val="0"/>
            </a:spcBef>
            <a:spcAft>
              <a:spcPct val="35000"/>
            </a:spcAft>
            <a:buNone/>
          </a:pPr>
          <a:r>
            <a:rPr lang="en-US" sz="2400" kern="1200" dirty="0"/>
            <a:t>2021</a:t>
          </a:r>
        </a:p>
      </dsp:txBody>
      <dsp:txXfrm>
        <a:off x="5832266" y="0"/>
        <a:ext cx="1575582" cy="576432"/>
      </dsp:txXfrm>
    </dsp:sp>
    <dsp:sp modelId="{311EB8E2-D6C2-4364-BC25-E7CCAA9C1756}">
      <dsp:nvSpPr>
        <dsp:cNvPr id="0" name=""/>
        <dsp:cNvSpPr/>
      </dsp:nvSpPr>
      <dsp:spPr>
        <a:xfrm>
          <a:off x="5659336" y="576432"/>
          <a:ext cx="1748512" cy="5119884"/>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171" tIns="138171" rIns="138171" bIns="276343" numCol="1" spcCol="1270" anchor="t" anchorCtr="0">
          <a:noAutofit/>
        </a:bodyPr>
        <a:lstStyle/>
        <a:p>
          <a:pPr marL="0" lvl="0" indent="0" algn="l" defTabSz="800100">
            <a:lnSpc>
              <a:spcPct val="90000"/>
            </a:lnSpc>
            <a:spcBef>
              <a:spcPct val="0"/>
            </a:spcBef>
            <a:spcAft>
              <a:spcPct val="35000"/>
            </a:spcAft>
            <a:buNone/>
          </a:pPr>
          <a:r>
            <a:rPr lang="en-US" sz="1800" kern="1200" dirty="0"/>
            <a:t>Climate change considerations will be implemented into the 2022-2023 milestones. </a:t>
          </a:r>
        </a:p>
      </dsp:txBody>
      <dsp:txXfrm>
        <a:off x="5659336" y="576432"/>
        <a:ext cx="1748512" cy="5119884"/>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1E349-2357-4E60-99FD-CA5116D88948}" type="datetimeFigureOut">
              <a:rPr lang="en-US" smtClean="0"/>
              <a:t>2/7/2019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67E76-0814-453E-A284-F3E2776FCB4D}" type="slidenum">
              <a:rPr lang="en-US" smtClean="0"/>
              <a:t>‹#›</a:t>
            </a:fld>
            <a:endParaRPr lang="en-US"/>
          </a:p>
        </p:txBody>
      </p:sp>
    </p:spTree>
    <p:extLst>
      <p:ext uri="{BB962C8B-B14F-4D97-AF65-F5344CB8AC3E}">
        <p14:creationId xmlns:p14="http://schemas.microsoft.com/office/powerpoint/2010/main" val="154538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Attachment 1</a:t>
            </a:r>
            <a:r>
              <a:rPr lang="en-US" baseline="0" dirty="0"/>
              <a:t> in your materials</a:t>
            </a:r>
            <a:endParaRPr lang="en-US" dirty="0"/>
          </a:p>
          <a:p>
            <a:r>
              <a:rPr lang="en-US" dirty="0"/>
              <a:t>Arrow indicates where we are</a:t>
            </a:r>
            <a:r>
              <a:rPr lang="en-US" baseline="0" dirty="0"/>
              <a:t> today</a:t>
            </a:r>
          </a:p>
          <a:p>
            <a:r>
              <a:rPr lang="en-US" baseline="0" dirty="0"/>
              <a:t>Circle show a key deliverable, the revised assessment.</a:t>
            </a:r>
            <a:endParaRPr lang="en-US" dirty="0"/>
          </a:p>
        </p:txBody>
      </p:sp>
      <p:sp>
        <p:nvSpPr>
          <p:cNvPr id="4" name="Slide Number Placeholder 3"/>
          <p:cNvSpPr>
            <a:spLocks noGrp="1"/>
          </p:cNvSpPr>
          <p:nvPr>
            <p:ph type="sldNum" sz="quarter" idx="10"/>
          </p:nvPr>
        </p:nvSpPr>
        <p:spPr/>
        <p:txBody>
          <a:bodyPr/>
          <a:lstStyle/>
          <a:p>
            <a:fld id="{02712C2F-3B2B-4743-B1EF-00050DA659B9}" type="slidenum">
              <a:rPr lang="en-US" smtClean="0"/>
              <a:pPr/>
              <a:t>5</a:t>
            </a:fld>
            <a:endParaRPr lang="en-US" dirty="0"/>
          </a:p>
        </p:txBody>
      </p:sp>
    </p:spTree>
    <p:extLst>
      <p:ext uri="{BB962C8B-B14F-4D97-AF65-F5344CB8AC3E}">
        <p14:creationId xmlns:p14="http://schemas.microsoft.com/office/powerpoint/2010/main" val="24679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668512-6703-4B5C-98FA-3C9256E63942}" type="slidenum">
              <a:rPr lang="en-US" altLang="en-US"/>
              <a:pPr/>
              <a:t>8</a:t>
            </a:fld>
            <a:endParaRPr lang="en-US" altLang="en-US" dirty="0"/>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xfrm>
            <a:off x="701675" y="4416425"/>
            <a:ext cx="5608638" cy="4183063"/>
          </a:xfrm>
        </p:spPr>
        <p:txBody>
          <a:bodyPr/>
          <a:lstStyle/>
          <a:p>
            <a:endParaRPr lang="en-US" altLang="en-US" dirty="0"/>
          </a:p>
        </p:txBody>
      </p:sp>
    </p:spTree>
    <p:extLst>
      <p:ext uri="{BB962C8B-B14F-4D97-AF65-F5344CB8AC3E}">
        <p14:creationId xmlns:p14="http://schemas.microsoft.com/office/powerpoint/2010/main" val="347889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MSL in 2000</a:t>
            </a:r>
            <a:r>
              <a:rPr lang="en-US" baseline="0" dirty="0"/>
              <a:t> = MSL in 1992 + .092957 ft (based on averages of monthly data)</a:t>
            </a:r>
            <a:endParaRPr lang="en-US" dirty="0"/>
          </a:p>
        </p:txBody>
      </p:sp>
      <p:sp>
        <p:nvSpPr>
          <p:cNvPr id="4" name="Slide Number Placeholder 3"/>
          <p:cNvSpPr>
            <a:spLocks noGrp="1"/>
          </p:cNvSpPr>
          <p:nvPr>
            <p:ph type="sldNum" sz="quarter" idx="10"/>
          </p:nvPr>
        </p:nvSpPr>
        <p:spPr/>
        <p:txBody>
          <a:bodyPr/>
          <a:lstStyle/>
          <a:p>
            <a:fld id="{EF58B76F-96BF-47F1-82AC-992433B86224}" type="slidenum">
              <a:rPr lang="en-US" smtClean="0"/>
              <a:t>43</a:t>
            </a:fld>
            <a:endParaRPr lang="en-US" dirty="0"/>
          </a:p>
        </p:txBody>
      </p:sp>
    </p:spTree>
    <p:extLst>
      <p:ext uri="{BB962C8B-B14F-4D97-AF65-F5344CB8AC3E}">
        <p14:creationId xmlns:p14="http://schemas.microsoft.com/office/powerpoint/2010/main" val="3816640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Attachment 1</a:t>
            </a:r>
            <a:r>
              <a:rPr lang="en-US" baseline="0" dirty="0"/>
              <a:t> in your materials</a:t>
            </a:r>
            <a:endParaRPr lang="en-US" dirty="0"/>
          </a:p>
          <a:p>
            <a:r>
              <a:rPr lang="en-US" dirty="0"/>
              <a:t>Arrow indicates where we are</a:t>
            </a:r>
            <a:r>
              <a:rPr lang="en-US" baseline="0" dirty="0"/>
              <a:t> today</a:t>
            </a:r>
          </a:p>
          <a:p>
            <a:r>
              <a:rPr lang="en-US" baseline="0" dirty="0"/>
              <a:t>Circle show a key deliverable, the revised assessment.</a:t>
            </a:r>
            <a:endParaRPr lang="en-US" dirty="0"/>
          </a:p>
        </p:txBody>
      </p:sp>
      <p:sp>
        <p:nvSpPr>
          <p:cNvPr id="4" name="Slide Number Placeholder 3"/>
          <p:cNvSpPr>
            <a:spLocks noGrp="1"/>
          </p:cNvSpPr>
          <p:nvPr>
            <p:ph type="sldNum" sz="quarter" idx="10"/>
          </p:nvPr>
        </p:nvSpPr>
        <p:spPr/>
        <p:txBody>
          <a:bodyPr/>
          <a:lstStyle/>
          <a:p>
            <a:fld id="{02712C2F-3B2B-4743-B1EF-00050DA659B9}" type="slidenum">
              <a:rPr lang="en-US" smtClean="0"/>
              <a:pPr/>
              <a:t>44</a:t>
            </a:fld>
            <a:endParaRPr lang="en-US" dirty="0"/>
          </a:p>
        </p:txBody>
      </p:sp>
    </p:spTree>
    <p:extLst>
      <p:ext uri="{BB962C8B-B14F-4D97-AF65-F5344CB8AC3E}">
        <p14:creationId xmlns:p14="http://schemas.microsoft.com/office/powerpoint/2010/main" val="3667089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D44327-E15B-4514-BD5C-A204F5CB7A07}" type="datetime1">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78350-4552-420E-BD14-6B06126264AB}" type="slidenum">
              <a:rPr lang="en-US" smtClean="0"/>
              <a:t>‹#›</a:t>
            </a:fld>
            <a:endParaRPr lang="en-US"/>
          </a:p>
        </p:txBody>
      </p:sp>
    </p:spTree>
    <p:extLst>
      <p:ext uri="{BB962C8B-B14F-4D97-AF65-F5344CB8AC3E}">
        <p14:creationId xmlns:p14="http://schemas.microsoft.com/office/powerpoint/2010/main" val="321820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733B0-119D-4B0B-AC77-C054EF6A5999}" type="datetime1">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78350-4552-420E-BD14-6B06126264AB}" type="slidenum">
              <a:rPr lang="en-US" smtClean="0"/>
              <a:t>‹#›</a:t>
            </a:fld>
            <a:endParaRPr lang="en-US"/>
          </a:p>
        </p:txBody>
      </p:sp>
    </p:spTree>
    <p:extLst>
      <p:ext uri="{BB962C8B-B14F-4D97-AF65-F5344CB8AC3E}">
        <p14:creationId xmlns:p14="http://schemas.microsoft.com/office/powerpoint/2010/main" val="1555132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5A89C-D44D-4DE3-ABD6-26CE2F08A5EA}" type="datetime1">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78350-4552-420E-BD14-6B06126264AB}" type="slidenum">
              <a:rPr lang="en-US" smtClean="0"/>
              <a:t>‹#›</a:t>
            </a:fld>
            <a:endParaRPr lang="en-US"/>
          </a:p>
        </p:txBody>
      </p:sp>
    </p:spTree>
    <p:extLst>
      <p:ext uri="{BB962C8B-B14F-4D97-AF65-F5344CB8AC3E}">
        <p14:creationId xmlns:p14="http://schemas.microsoft.com/office/powerpoint/2010/main" val="1091912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01CFEB-433F-49A9-A165-E628AB2E34CF}" type="datetime1">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78350-4552-420E-BD14-6B06126264AB}" type="slidenum">
              <a:rPr lang="en-US" smtClean="0"/>
              <a:t>‹#›</a:t>
            </a:fld>
            <a:endParaRPr lang="en-US"/>
          </a:p>
        </p:txBody>
      </p:sp>
    </p:spTree>
    <p:extLst>
      <p:ext uri="{BB962C8B-B14F-4D97-AF65-F5344CB8AC3E}">
        <p14:creationId xmlns:p14="http://schemas.microsoft.com/office/powerpoint/2010/main" val="609907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FF5D495-1FAC-4020-8075-7400A5DF5CED}" type="datetime1">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78350-4552-420E-BD14-6B06126264AB}" type="slidenum">
              <a:rPr lang="en-US" smtClean="0"/>
              <a:t>‹#›</a:t>
            </a:fld>
            <a:endParaRPr lang="en-US"/>
          </a:p>
        </p:txBody>
      </p:sp>
    </p:spTree>
    <p:extLst>
      <p:ext uri="{BB962C8B-B14F-4D97-AF65-F5344CB8AC3E}">
        <p14:creationId xmlns:p14="http://schemas.microsoft.com/office/powerpoint/2010/main" val="1366742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BB29A-808A-4CFE-B96F-890AF5032E27}" type="datetime1">
              <a:rPr lang="en-US" smtClean="0"/>
              <a:t>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78350-4552-420E-BD14-6B06126264AB}" type="slidenum">
              <a:rPr lang="en-US" smtClean="0"/>
              <a:t>‹#›</a:t>
            </a:fld>
            <a:endParaRPr lang="en-US"/>
          </a:p>
        </p:txBody>
      </p:sp>
    </p:spTree>
    <p:extLst>
      <p:ext uri="{BB962C8B-B14F-4D97-AF65-F5344CB8AC3E}">
        <p14:creationId xmlns:p14="http://schemas.microsoft.com/office/powerpoint/2010/main" val="212641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201D0E-94C1-49ED-BED7-9B94D29CB757}" type="datetime1">
              <a:rPr lang="en-US" smtClean="0"/>
              <a:t>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A78350-4552-420E-BD14-6B06126264AB}" type="slidenum">
              <a:rPr lang="en-US" smtClean="0"/>
              <a:t>‹#›</a:t>
            </a:fld>
            <a:endParaRPr lang="en-US"/>
          </a:p>
        </p:txBody>
      </p:sp>
    </p:spTree>
    <p:extLst>
      <p:ext uri="{BB962C8B-B14F-4D97-AF65-F5344CB8AC3E}">
        <p14:creationId xmlns:p14="http://schemas.microsoft.com/office/powerpoint/2010/main" val="2939100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161058-7DF7-4B6B-82A2-1CB9EBDF3054}" type="datetime1">
              <a:rPr lang="en-US" smtClean="0"/>
              <a:t>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A78350-4552-420E-BD14-6B06126264AB}" type="slidenum">
              <a:rPr lang="en-US" smtClean="0"/>
              <a:t>‹#›</a:t>
            </a:fld>
            <a:endParaRPr lang="en-US"/>
          </a:p>
        </p:txBody>
      </p:sp>
    </p:spTree>
    <p:extLst>
      <p:ext uri="{BB962C8B-B14F-4D97-AF65-F5344CB8AC3E}">
        <p14:creationId xmlns:p14="http://schemas.microsoft.com/office/powerpoint/2010/main" val="2552204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B80F8A-DEA2-4E81-A34D-F83E61B28350}" type="datetime1">
              <a:rPr lang="en-US" smtClean="0"/>
              <a:t>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A78350-4552-420E-BD14-6B06126264AB}" type="slidenum">
              <a:rPr lang="en-US" smtClean="0"/>
              <a:t>‹#›</a:t>
            </a:fld>
            <a:endParaRPr lang="en-US"/>
          </a:p>
        </p:txBody>
      </p:sp>
    </p:spTree>
    <p:extLst>
      <p:ext uri="{BB962C8B-B14F-4D97-AF65-F5344CB8AC3E}">
        <p14:creationId xmlns:p14="http://schemas.microsoft.com/office/powerpoint/2010/main" val="115508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F1A7BD-55F6-4BE1-86A0-07BA743A3204}" type="datetime1">
              <a:rPr lang="en-US" smtClean="0"/>
              <a:t>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78350-4552-420E-BD14-6B06126264AB}" type="slidenum">
              <a:rPr lang="en-US" smtClean="0"/>
              <a:t>‹#›</a:t>
            </a:fld>
            <a:endParaRPr lang="en-US"/>
          </a:p>
        </p:txBody>
      </p:sp>
    </p:spTree>
    <p:extLst>
      <p:ext uri="{BB962C8B-B14F-4D97-AF65-F5344CB8AC3E}">
        <p14:creationId xmlns:p14="http://schemas.microsoft.com/office/powerpoint/2010/main" val="137827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3C4FA2-DEFE-48BD-ABF4-24E4103A8DB5}" type="datetime1">
              <a:rPr lang="en-US" smtClean="0"/>
              <a:t>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78350-4552-420E-BD14-6B06126264AB}" type="slidenum">
              <a:rPr lang="en-US" smtClean="0"/>
              <a:t>‹#›</a:t>
            </a:fld>
            <a:endParaRPr lang="en-US"/>
          </a:p>
        </p:txBody>
      </p:sp>
    </p:spTree>
    <p:extLst>
      <p:ext uri="{BB962C8B-B14F-4D97-AF65-F5344CB8AC3E}">
        <p14:creationId xmlns:p14="http://schemas.microsoft.com/office/powerpoint/2010/main" val="3201913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A6A3F-2ABA-4816-BC49-65AEA870A7D3}" type="datetime1">
              <a:rPr lang="en-US" smtClean="0"/>
              <a:t>2/7/2019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A78350-4552-420E-BD14-6B06126264AB}" type="slidenum">
              <a:rPr lang="en-US" smtClean="0"/>
              <a:t>‹#›</a:t>
            </a:fld>
            <a:endParaRPr lang="en-US"/>
          </a:p>
        </p:txBody>
      </p:sp>
    </p:spTree>
    <p:extLst>
      <p:ext uri="{BB962C8B-B14F-4D97-AF65-F5344CB8AC3E}">
        <p14:creationId xmlns:p14="http://schemas.microsoft.com/office/powerpoint/2010/main" val="1640991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emf"/></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tiff"/><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E05D74-682C-425A-BA37-CD8A46D3E2FB}"/>
              </a:ext>
            </a:extLst>
          </p:cNvPr>
          <p:cNvSpPr>
            <a:spLocks noGrp="1"/>
          </p:cNvSpPr>
          <p:nvPr>
            <p:ph type="ctrTitle"/>
          </p:nvPr>
        </p:nvSpPr>
        <p:spPr/>
        <p:txBody>
          <a:bodyPr>
            <a:normAutofit fontScale="90000"/>
          </a:bodyPr>
          <a:lstStyle/>
          <a:p>
            <a:r>
              <a:rPr lang="en-US" b="1" dirty="0"/>
              <a:t>Chesapeake Bay Program Climate Change Modeling</a:t>
            </a:r>
            <a:endParaRPr lang="en-US" dirty="0"/>
          </a:p>
        </p:txBody>
      </p:sp>
      <p:sp>
        <p:nvSpPr>
          <p:cNvPr id="6" name="Subtitle 5">
            <a:extLst>
              <a:ext uri="{FF2B5EF4-FFF2-40B4-BE49-F238E27FC236}">
                <a16:creationId xmlns:a16="http://schemas.microsoft.com/office/drawing/2014/main" id="{A28B9790-2092-4B2F-893A-8E6C76E8D89E}"/>
              </a:ext>
            </a:extLst>
          </p:cNvPr>
          <p:cNvSpPr>
            <a:spLocks noGrp="1"/>
          </p:cNvSpPr>
          <p:nvPr>
            <p:ph type="subTitle" idx="1"/>
          </p:nvPr>
        </p:nvSpPr>
        <p:spPr>
          <a:xfrm>
            <a:off x="787651" y="3602037"/>
            <a:ext cx="7568698" cy="2754313"/>
          </a:xfrm>
        </p:spPr>
        <p:txBody>
          <a:bodyPr>
            <a:normAutofit/>
          </a:bodyPr>
          <a:lstStyle/>
          <a:p>
            <a:r>
              <a:rPr lang="en-US" dirty="0"/>
              <a:t>Gary Shenk USGS-CBPO</a:t>
            </a:r>
          </a:p>
          <a:p>
            <a:r>
              <a:rPr lang="en-US" dirty="0"/>
              <a:t>Gopal Bhatt PSU, Lewis Linker EPA, Richard Tian UMCES …and the whole team</a:t>
            </a:r>
          </a:p>
          <a:p>
            <a:r>
              <a:rPr lang="en-US" dirty="0"/>
              <a:t>ICPRB and DEQ</a:t>
            </a:r>
          </a:p>
          <a:p>
            <a:r>
              <a:rPr lang="en-US" b="1" dirty="0"/>
              <a:t>2/7/2019</a:t>
            </a:r>
            <a:endParaRPr lang="en-US" dirty="0"/>
          </a:p>
        </p:txBody>
      </p:sp>
      <p:sp>
        <p:nvSpPr>
          <p:cNvPr id="4" name="Slide Number Placeholder 3">
            <a:extLst>
              <a:ext uri="{FF2B5EF4-FFF2-40B4-BE49-F238E27FC236}">
                <a16:creationId xmlns:a16="http://schemas.microsoft.com/office/drawing/2014/main" id="{846428A4-DD71-4BA8-8C42-D11710B4462E}"/>
              </a:ext>
            </a:extLst>
          </p:cNvPr>
          <p:cNvSpPr>
            <a:spLocks noGrp="1"/>
          </p:cNvSpPr>
          <p:nvPr>
            <p:ph type="sldNum" sz="quarter" idx="12"/>
          </p:nvPr>
        </p:nvSpPr>
        <p:spPr/>
        <p:txBody>
          <a:bodyPr/>
          <a:lstStyle/>
          <a:p>
            <a:fld id="{7CA78350-4552-420E-BD14-6B06126264AB}" type="slidenum">
              <a:rPr lang="en-US" smtClean="0"/>
              <a:t>1</a:t>
            </a:fld>
            <a:endParaRPr lang="en-US"/>
          </a:p>
        </p:txBody>
      </p:sp>
    </p:spTree>
    <p:extLst>
      <p:ext uri="{BB962C8B-B14F-4D97-AF65-F5344CB8AC3E}">
        <p14:creationId xmlns:p14="http://schemas.microsoft.com/office/powerpoint/2010/main" val="4190036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Scenario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2665D06-66CB-4683-BCCC-B2CC12140A5D}"/>
              </a:ext>
            </a:extLst>
          </p:cNvPr>
          <p:cNvSpPr txBox="1"/>
          <p:nvPr/>
        </p:nvSpPr>
        <p:spPr>
          <a:xfrm>
            <a:off x="824633" y="3603073"/>
            <a:ext cx="8191923" cy="2554545"/>
          </a:xfrm>
          <a:prstGeom prst="rect">
            <a:avLst/>
          </a:prstGeom>
          <a:noFill/>
        </p:spPr>
        <p:txBody>
          <a:bodyPr wrap="square" rtlCol="0">
            <a:spAutoFit/>
          </a:bodyPr>
          <a:lstStyle/>
          <a:p>
            <a:r>
              <a:rPr lang="en-US" sz="2000" dirty="0"/>
              <a:t>2016 STAC workshop </a:t>
            </a:r>
            <a:r>
              <a:rPr lang="en-US" sz="2000" i="1" dirty="0"/>
              <a:t>The Development of Climate Projections for Use in Chesapeake Bay Program Assessments</a:t>
            </a:r>
            <a:r>
              <a:rPr lang="en-US" sz="2000" dirty="0"/>
              <a:t> (Johnson et al. 2016). </a:t>
            </a:r>
          </a:p>
          <a:p>
            <a:pPr marL="285750" indent="-285750">
              <a:buFont typeface="Arial" panose="020B0604020202020204" pitchFamily="34" charset="0"/>
              <a:buChar char="•"/>
            </a:pPr>
            <a:r>
              <a:rPr lang="en-US" sz="2000" dirty="0"/>
              <a:t>2025: Use long-term observed trends for precipitation</a:t>
            </a:r>
          </a:p>
          <a:p>
            <a:pPr marL="285750" indent="-285750">
              <a:buFont typeface="Arial" panose="020B0604020202020204" pitchFamily="34" charset="0"/>
              <a:buChar char="•"/>
            </a:pPr>
            <a:r>
              <a:rPr lang="en-US" sz="2000" dirty="0"/>
              <a:t>2050 precipitation and all temperature: Use an ensemble of existing downscaling of CMIP5 models</a:t>
            </a:r>
          </a:p>
          <a:p>
            <a:pPr marL="285750" indent="-285750">
              <a:buFont typeface="Arial" panose="020B0604020202020204" pitchFamily="34" charset="0"/>
              <a:buChar char="•"/>
            </a:pPr>
            <a:r>
              <a:rPr lang="en-US" sz="2000" dirty="0"/>
              <a:t>Carefully consider evapotranspiration</a:t>
            </a:r>
          </a:p>
          <a:p>
            <a:pPr marL="285750" indent="-285750">
              <a:buFont typeface="Arial" panose="020B0604020202020204" pitchFamily="34" charset="0"/>
              <a:buChar char="•"/>
            </a:pPr>
            <a:r>
              <a:rPr lang="en-US" sz="2000" dirty="0"/>
              <a:t>Use RCP 2.6, 4.5, and 8.5</a:t>
            </a:r>
          </a:p>
          <a:p>
            <a:pPr marL="285750" indent="-285750">
              <a:buFont typeface="Arial" panose="020B0604020202020204" pitchFamily="34" charset="0"/>
              <a:buChar char="•"/>
            </a:pPr>
            <a:endParaRPr lang="en-US" sz="2000" dirty="0"/>
          </a:p>
        </p:txBody>
      </p:sp>
      <p:sp>
        <p:nvSpPr>
          <p:cNvPr id="32" name="Oval 31">
            <a:extLst>
              <a:ext uri="{FF2B5EF4-FFF2-40B4-BE49-F238E27FC236}">
                <a16:creationId xmlns:a16="http://schemas.microsoft.com/office/drawing/2014/main" id="{139D1BBC-47D8-4FBA-A968-70F2C2A20EFF}"/>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34" name="Oval 33">
            <a:extLst>
              <a:ext uri="{FF2B5EF4-FFF2-40B4-BE49-F238E27FC236}">
                <a16:creationId xmlns:a16="http://schemas.microsoft.com/office/drawing/2014/main" id="{469872AD-2EDA-4DD7-A1CC-EDED88E9C2D9}"/>
              </a:ext>
            </a:extLst>
          </p:cNvPr>
          <p:cNvSpPr/>
          <p:nvPr/>
        </p:nvSpPr>
        <p:spPr>
          <a:xfrm>
            <a:off x="98513" y="2228805"/>
            <a:ext cx="1455554" cy="72721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cxnSp>
        <p:nvCxnSpPr>
          <p:cNvPr id="35" name="Connector: Elbow 34">
            <a:extLst>
              <a:ext uri="{FF2B5EF4-FFF2-40B4-BE49-F238E27FC236}">
                <a16:creationId xmlns:a16="http://schemas.microsoft.com/office/drawing/2014/main" id="{93873C11-DFB6-4AF8-8245-C975494365E2}"/>
              </a:ext>
            </a:extLst>
          </p:cNvPr>
          <p:cNvCxnSpPr>
            <a:cxnSpLocks/>
            <a:stCxn id="32" idx="4"/>
            <a:endCxn id="37" idx="6"/>
          </p:cNvCxnSpPr>
          <p:nvPr/>
        </p:nvCxnSpPr>
        <p:spPr>
          <a:xfrm rot="5400000">
            <a:off x="5104442" y="1430153"/>
            <a:ext cx="208049" cy="21164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3C155FA-3C87-4A14-9E8F-CF21369B407A}"/>
              </a:ext>
            </a:extLst>
          </p:cNvPr>
          <p:cNvSpPr/>
          <p:nvPr/>
        </p:nvSpPr>
        <p:spPr>
          <a:xfrm>
            <a:off x="2188379" y="2133146"/>
            <a:ext cx="1961851" cy="9185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8" name="Connector: Elbow 37">
            <a:extLst>
              <a:ext uri="{FF2B5EF4-FFF2-40B4-BE49-F238E27FC236}">
                <a16:creationId xmlns:a16="http://schemas.microsoft.com/office/drawing/2014/main" id="{CB871719-5E72-4E87-812D-4CD8C4F07284}"/>
              </a:ext>
            </a:extLst>
          </p:cNvPr>
          <p:cNvCxnSpPr>
            <a:cxnSpLocks/>
          </p:cNvCxnSpPr>
          <p:nvPr/>
        </p:nvCxnSpPr>
        <p:spPr>
          <a:xfrm>
            <a:off x="1554067" y="2592412"/>
            <a:ext cx="634312"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DF808CE-7773-46CD-AFD1-C089BC35C878}"/>
              </a:ext>
            </a:extLst>
          </p:cNvPr>
          <p:cNvSpPr>
            <a:spLocks noGrp="1"/>
          </p:cNvSpPr>
          <p:nvPr>
            <p:ph type="sldNum" sz="quarter" idx="12"/>
          </p:nvPr>
        </p:nvSpPr>
        <p:spPr/>
        <p:txBody>
          <a:bodyPr/>
          <a:lstStyle/>
          <a:p>
            <a:fld id="{7CA78350-4552-420E-BD14-6B06126264AB}" type="slidenum">
              <a:rPr lang="en-US" smtClean="0"/>
              <a:t>10</a:t>
            </a:fld>
            <a:endParaRPr lang="en-US"/>
          </a:p>
        </p:txBody>
      </p:sp>
      <p:pic>
        <p:nvPicPr>
          <p:cNvPr id="8" name="Graphic 7" descr="Checkmark">
            <a:extLst>
              <a:ext uri="{FF2B5EF4-FFF2-40B4-BE49-F238E27FC236}">
                <a16:creationId xmlns:a16="http://schemas.microsoft.com/office/drawing/2014/main" id="{B92D5393-DB94-4C32-A6B4-1498793A0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218" y="3966678"/>
            <a:ext cx="340415" cy="594803"/>
          </a:xfrm>
          <a:prstGeom prst="rect">
            <a:avLst/>
          </a:prstGeom>
        </p:spPr>
      </p:pic>
      <p:pic>
        <p:nvPicPr>
          <p:cNvPr id="20" name="Graphic 19" descr="Checkmark">
            <a:extLst>
              <a:ext uri="{FF2B5EF4-FFF2-40B4-BE49-F238E27FC236}">
                <a16:creationId xmlns:a16="http://schemas.microsoft.com/office/drawing/2014/main" id="{E5350774-F3B5-46E2-945B-F591875EF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885" y="2189341"/>
            <a:ext cx="340415" cy="594803"/>
          </a:xfrm>
          <a:prstGeom prst="rect">
            <a:avLst/>
          </a:prstGeom>
        </p:spPr>
      </p:pic>
      <p:pic>
        <p:nvPicPr>
          <p:cNvPr id="21" name="Graphic 20" descr="Checkmark">
            <a:extLst>
              <a:ext uri="{FF2B5EF4-FFF2-40B4-BE49-F238E27FC236}">
                <a16:creationId xmlns:a16="http://schemas.microsoft.com/office/drawing/2014/main" id="{EC3BCFFF-9055-4531-ACA9-96D1837DFE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4425" y="5364780"/>
            <a:ext cx="340415" cy="594803"/>
          </a:xfrm>
          <a:prstGeom prst="rect">
            <a:avLst/>
          </a:prstGeom>
        </p:spPr>
      </p:pic>
      <p:pic>
        <p:nvPicPr>
          <p:cNvPr id="22" name="Graphic 21" descr="Checkmark">
            <a:extLst>
              <a:ext uri="{FF2B5EF4-FFF2-40B4-BE49-F238E27FC236}">
                <a16:creationId xmlns:a16="http://schemas.microsoft.com/office/drawing/2014/main" id="{01D1874D-9753-4047-8BFD-81DCC15511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73058" y="402980"/>
            <a:ext cx="340415" cy="594803"/>
          </a:xfrm>
          <a:prstGeom prst="rect">
            <a:avLst/>
          </a:prstGeom>
        </p:spPr>
      </p:pic>
      <p:pic>
        <p:nvPicPr>
          <p:cNvPr id="23" name="Graphic 22" descr="Checkmark">
            <a:extLst>
              <a:ext uri="{FF2B5EF4-FFF2-40B4-BE49-F238E27FC236}">
                <a16:creationId xmlns:a16="http://schemas.microsoft.com/office/drawing/2014/main" id="{E978A947-61B1-4330-8E0A-E40CE6BD28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9322" y="4420323"/>
            <a:ext cx="340415" cy="594803"/>
          </a:xfrm>
          <a:prstGeom prst="rect">
            <a:avLst/>
          </a:prstGeom>
        </p:spPr>
      </p:pic>
      <p:pic>
        <p:nvPicPr>
          <p:cNvPr id="25" name="Graphic 24" descr="Checkmark">
            <a:extLst>
              <a:ext uri="{FF2B5EF4-FFF2-40B4-BE49-F238E27FC236}">
                <a16:creationId xmlns:a16="http://schemas.microsoft.com/office/drawing/2014/main" id="{B009C861-0E44-4FD0-8926-4BD02D8A3D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0918" y="4925086"/>
            <a:ext cx="340415" cy="594803"/>
          </a:xfrm>
          <a:prstGeom prst="rect">
            <a:avLst/>
          </a:prstGeom>
        </p:spPr>
      </p:pic>
      <p:pic>
        <p:nvPicPr>
          <p:cNvPr id="26" name="Graphic 25" descr="Checkmark">
            <a:extLst>
              <a:ext uri="{FF2B5EF4-FFF2-40B4-BE49-F238E27FC236}">
                <a16:creationId xmlns:a16="http://schemas.microsoft.com/office/drawing/2014/main" id="{A74780E9-72BC-424C-A5D7-0A556CBB11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0230" y="997783"/>
            <a:ext cx="340415" cy="594803"/>
          </a:xfrm>
          <a:prstGeom prst="rect">
            <a:avLst/>
          </a:prstGeom>
        </p:spPr>
      </p:pic>
      <p:pic>
        <p:nvPicPr>
          <p:cNvPr id="27" name="Graphic 26" descr="Checkmark">
            <a:extLst>
              <a:ext uri="{FF2B5EF4-FFF2-40B4-BE49-F238E27FC236}">
                <a16:creationId xmlns:a16="http://schemas.microsoft.com/office/drawing/2014/main" id="{92FECD55-4C8C-430F-B878-718EEE2D13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71904" y="1733411"/>
            <a:ext cx="340415" cy="594803"/>
          </a:xfrm>
          <a:prstGeom prst="rect">
            <a:avLst/>
          </a:prstGeom>
        </p:spPr>
      </p:pic>
      <p:pic>
        <p:nvPicPr>
          <p:cNvPr id="28" name="Graphic 27" descr="Checkmark">
            <a:extLst>
              <a:ext uri="{FF2B5EF4-FFF2-40B4-BE49-F238E27FC236}">
                <a16:creationId xmlns:a16="http://schemas.microsoft.com/office/drawing/2014/main" id="{BA9724CB-5242-4987-952F-F5A943C609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27362" y="2261341"/>
            <a:ext cx="340415" cy="594803"/>
          </a:xfrm>
          <a:prstGeom prst="rect">
            <a:avLst/>
          </a:prstGeom>
        </p:spPr>
      </p:pic>
      <p:sp>
        <p:nvSpPr>
          <p:cNvPr id="24" name="TextBox 23">
            <a:extLst>
              <a:ext uri="{FF2B5EF4-FFF2-40B4-BE49-F238E27FC236}">
                <a16:creationId xmlns:a16="http://schemas.microsoft.com/office/drawing/2014/main" id="{26D823C3-8D62-4AEF-9975-EB7DB2D4AEAF}"/>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410265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a:spLocks noGrp="1"/>
          </p:cNvSpPr>
          <p:nvPr>
            <p:ph idx="1"/>
          </p:nvPr>
        </p:nvSpPr>
        <p:spPr>
          <a:xfrm>
            <a:off x="263681" y="3268829"/>
            <a:ext cx="8616637" cy="3330753"/>
          </a:xfrm>
        </p:spPr>
        <p:txBody>
          <a:bodyPr>
            <a:noAutofit/>
          </a:bodyPr>
          <a:lstStyle/>
          <a:p>
            <a:pPr>
              <a:buFont typeface="Wingdings" charset="2"/>
              <a:buChar char="§"/>
            </a:pPr>
            <a:r>
              <a:rPr lang="en-US" sz="2500" dirty="0"/>
              <a:t>Selections highlighted in yellow are the STAC and CBP climate resiliency workgroup recommendations and CBP approved approaches for the 2017 Climate Change assessment.</a:t>
            </a:r>
          </a:p>
          <a:p>
            <a:pPr>
              <a:buFont typeface="Wingdings" charset="2"/>
              <a:buChar char="§"/>
            </a:pPr>
            <a:r>
              <a:rPr lang="en-US" sz="2500" dirty="0"/>
              <a:t>For 2035 and 2045 the Modeling Workgroup (September 2018) recommended (a) combining the two sources using weighted means for rainfall, (b) using the ensemble for temperature.  </a:t>
            </a:r>
          </a:p>
        </p:txBody>
      </p:sp>
      <p:sp>
        <p:nvSpPr>
          <p:cNvPr id="42" name="Slide Number Placeholder 3">
            <a:extLst>
              <a:ext uri="{FF2B5EF4-FFF2-40B4-BE49-F238E27FC236}">
                <a16:creationId xmlns:a16="http://schemas.microsoft.com/office/drawing/2014/main" id="{E1A8BC7D-FE7E-412C-BB8A-9ECABE90806D}"/>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11</a:t>
            </a:fld>
            <a:endParaRPr lang="en-US" sz="2000" b="1" dirty="0"/>
          </a:p>
        </p:txBody>
      </p:sp>
      <p:graphicFrame>
        <p:nvGraphicFramePr>
          <p:cNvPr id="13" name="Table 12">
            <a:extLst>
              <a:ext uri="{FF2B5EF4-FFF2-40B4-BE49-F238E27FC236}">
                <a16:creationId xmlns:a16="http://schemas.microsoft.com/office/drawing/2014/main" id="{C2CA0079-856E-4AFF-8886-A5FB8591146B}"/>
              </a:ext>
            </a:extLst>
          </p:cNvPr>
          <p:cNvGraphicFramePr>
            <a:graphicFrameLocks noGrp="1"/>
          </p:cNvGraphicFramePr>
          <p:nvPr>
            <p:extLst>
              <p:ext uri="{D42A27DB-BD31-4B8C-83A1-F6EECF244321}">
                <p14:modId xmlns:p14="http://schemas.microsoft.com/office/powerpoint/2010/main" val="590128394"/>
              </p:ext>
            </p:extLst>
          </p:nvPr>
        </p:nvGraphicFramePr>
        <p:xfrm>
          <a:off x="5446770" y="401369"/>
          <a:ext cx="3144520" cy="2560320"/>
        </p:xfrm>
        <a:graphic>
          <a:graphicData uri="http://schemas.openxmlformats.org/drawingml/2006/table">
            <a:tbl>
              <a:tblPr firstRow="1" bandRow="1">
                <a:tableStyleId>{21E4AEA4-8DFA-4A89-87EB-49C32662AFE0}</a:tableStyleId>
              </a:tblPr>
              <a:tblGrid>
                <a:gridCol w="1572260">
                  <a:extLst>
                    <a:ext uri="{9D8B030D-6E8A-4147-A177-3AD203B41FA5}">
                      <a16:colId xmlns:a16="http://schemas.microsoft.com/office/drawing/2014/main" val="1959188946"/>
                    </a:ext>
                  </a:extLst>
                </a:gridCol>
                <a:gridCol w="1572260">
                  <a:extLst>
                    <a:ext uri="{9D8B030D-6E8A-4147-A177-3AD203B41FA5}">
                      <a16:colId xmlns:a16="http://schemas.microsoft.com/office/drawing/2014/main" val="5797627"/>
                    </a:ext>
                  </a:extLst>
                </a:gridCol>
              </a:tblGrid>
              <a:tr h="370840">
                <a:tc gridSpan="2">
                  <a:txBody>
                    <a:bodyPr/>
                    <a:lstStyle/>
                    <a:p>
                      <a:pPr algn="ctr"/>
                      <a:r>
                        <a:rPr lang="en-US" sz="2200" dirty="0"/>
                        <a:t>Temperature</a:t>
                      </a:r>
                    </a:p>
                  </a:txBody>
                  <a:tcPr/>
                </a:tc>
                <a:tc hMerge="1">
                  <a:txBody>
                    <a:bodyPr/>
                    <a:lstStyle/>
                    <a:p>
                      <a:pPr algn="ctr"/>
                      <a:endParaRPr lang="en-US" sz="2200" dirty="0"/>
                    </a:p>
                  </a:txBody>
                  <a:tcPr/>
                </a:tc>
                <a:extLst>
                  <a:ext uri="{0D108BD9-81ED-4DB2-BD59-A6C34878D82A}">
                    <a16:rowId xmlns:a16="http://schemas.microsoft.com/office/drawing/2014/main" val="1241904144"/>
                  </a:ext>
                </a:extLst>
              </a:tr>
              <a:tr h="370840">
                <a:tc>
                  <a:txBody>
                    <a:bodyPr/>
                    <a:lstStyle/>
                    <a:p>
                      <a:pPr algn="ctr"/>
                      <a:r>
                        <a:rPr lang="en-US" sz="2200" dirty="0"/>
                        <a:t>Trend</a:t>
                      </a:r>
                    </a:p>
                  </a:txBody>
                  <a:tcPr/>
                </a:tc>
                <a:tc>
                  <a:txBody>
                    <a:bodyPr/>
                    <a:lstStyle/>
                    <a:p>
                      <a:pPr algn="ctr"/>
                      <a:r>
                        <a:rPr lang="en-US" sz="2200" dirty="0"/>
                        <a:t>Ensemble</a:t>
                      </a:r>
                    </a:p>
                  </a:txBody>
                  <a:tcPr/>
                </a:tc>
                <a:extLst>
                  <a:ext uri="{0D108BD9-81ED-4DB2-BD59-A6C34878D82A}">
                    <a16:rowId xmlns:a16="http://schemas.microsoft.com/office/drawing/2014/main" val="1178672183"/>
                  </a:ext>
                </a:extLst>
              </a:tr>
              <a:tr h="370840">
                <a:tc>
                  <a:txBody>
                    <a:bodyPr/>
                    <a:lstStyle/>
                    <a:p>
                      <a:pPr algn="ctr"/>
                      <a:r>
                        <a:rPr lang="en-US" sz="2200" b="0" dirty="0"/>
                        <a:t>–</a:t>
                      </a:r>
                    </a:p>
                  </a:txBody>
                  <a:tcPr/>
                </a:tc>
                <a:tc>
                  <a:txBody>
                    <a:bodyPr/>
                    <a:lstStyle/>
                    <a:p>
                      <a:pPr algn="ctr"/>
                      <a:r>
                        <a:rPr lang="en-US" sz="2200" b="1" dirty="0"/>
                        <a:t>STAC/CR</a:t>
                      </a:r>
                    </a:p>
                  </a:txBody>
                  <a:tcPr>
                    <a:solidFill>
                      <a:srgbClr val="FFFF00"/>
                    </a:solidFill>
                  </a:tcPr>
                </a:tc>
                <a:extLst>
                  <a:ext uri="{0D108BD9-81ED-4DB2-BD59-A6C34878D82A}">
                    <a16:rowId xmlns:a16="http://schemas.microsoft.com/office/drawing/2014/main" val="752076895"/>
                  </a:ext>
                </a:extLst>
              </a:tr>
              <a:tr h="370840">
                <a:tc>
                  <a:txBody>
                    <a:bodyPr/>
                    <a:lstStyle/>
                    <a:p>
                      <a:pPr algn="ctr"/>
                      <a:r>
                        <a:rPr lang="en-US" sz="2200" b="1" dirty="0"/>
                        <a:t>?</a:t>
                      </a:r>
                    </a:p>
                  </a:txBody>
                  <a:tcPr/>
                </a:tc>
                <a:tc>
                  <a:txBody>
                    <a:bodyPr/>
                    <a:lstStyle/>
                    <a:p>
                      <a:pPr algn="ctr"/>
                      <a:r>
                        <a:rPr lang="en-US" sz="2200" b="1" dirty="0"/>
                        <a:t>MWG</a:t>
                      </a:r>
                    </a:p>
                  </a:txBody>
                  <a:tcPr/>
                </a:tc>
                <a:extLst>
                  <a:ext uri="{0D108BD9-81ED-4DB2-BD59-A6C34878D82A}">
                    <a16:rowId xmlns:a16="http://schemas.microsoft.com/office/drawing/2014/main" val="2874740017"/>
                  </a:ext>
                </a:extLst>
              </a:tr>
              <a:tr h="370840">
                <a:tc>
                  <a:txBody>
                    <a:bodyPr/>
                    <a:lstStyle/>
                    <a:p>
                      <a:pPr algn="ctr"/>
                      <a:r>
                        <a:rPr lang="en-US" sz="2200" b="1" dirty="0"/>
                        <a:t>?</a:t>
                      </a:r>
                    </a:p>
                  </a:txBody>
                  <a:tcPr/>
                </a:tc>
                <a:tc>
                  <a:txBody>
                    <a:bodyPr/>
                    <a:lstStyle/>
                    <a:p>
                      <a:pPr algn="ctr"/>
                      <a:r>
                        <a:rPr lang="en-US" sz="2200" b="1" dirty="0"/>
                        <a:t>MWG</a:t>
                      </a:r>
                    </a:p>
                  </a:txBody>
                  <a:tcPr/>
                </a:tc>
                <a:extLst>
                  <a:ext uri="{0D108BD9-81ED-4DB2-BD59-A6C34878D82A}">
                    <a16:rowId xmlns:a16="http://schemas.microsoft.com/office/drawing/2014/main" val="2281105740"/>
                  </a:ext>
                </a:extLst>
              </a:tr>
              <a:tr h="370840">
                <a:tc>
                  <a:txBody>
                    <a:bodyPr/>
                    <a:lstStyle/>
                    <a:p>
                      <a:pPr algn="ctr"/>
                      <a:r>
                        <a:rPr lang="en-US" sz="2200" b="0" dirty="0"/>
                        <a:t>–</a:t>
                      </a:r>
                    </a:p>
                  </a:txBody>
                  <a:tcPr/>
                </a:tc>
                <a:tc>
                  <a:txBody>
                    <a:bodyPr/>
                    <a:lstStyle/>
                    <a:p>
                      <a:pPr algn="ctr"/>
                      <a:r>
                        <a:rPr lang="en-US" sz="2200" b="1" dirty="0"/>
                        <a:t>STAC/CR</a:t>
                      </a:r>
                    </a:p>
                  </a:txBody>
                  <a:tcPr>
                    <a:solidFill>
                      <a:srgbClr val="FFFF00"/>
                    </a:solidFill>
                  </a:tcPr>
                </a:tc>
                <a:extLst>
                  <a:ext uri="{0D108BD9-81ED-4DB2-BD59-A6C34878D82A}">
                    <a16:rowId xmlns:a16="http://schemas.microsoft.com/office/drawing/2014/main" val="3239324285"/>
                  </a:ext>
                </a:extLst>
              </a:tr>
            </a:tbl>
          </a:graphicData>
        </a:graphic>
      </p:graphicFrame>
      <p:graphicFrame>
        <p:nvGraphicFramePr>
          <p:cNvPr id="14" name="Table 13">
            <a:extLst>
              <a:ext uri="{FF2B5EF4-FFF2-40B4-BE49-F238E27FC236}">
                <a16:creationId xmlns:a16="http://schemas.microsoft.com/office/drawing/2014/main" id="{F3CA4A13-1FDC-43E2-83DD-E6DB0BAAA308}"/>
              </a:ext>
            </a:extLst>
          </p:cNvPr>
          <p:cNvGraphicFramePr>
            <a:graphicFrameLocks noGrp="1"/>
          </p:cNvGraphicFramePr>
          <p:nvPr>
            <p:extLst>
              <p:ext uri="{D42A27DB-BD31-4B8C-83A1-F6EECF244321}">
                <p14:modId xmlns:p14="http://schemas.microsoft.com/office/powerpoint/2010/main" val="4025128200"/>
              </p:ext>
            </p:extLst>
          </p:nvPr>
        </p:nvGraphicFramePr>
        <p:xfrm>
          <a:off x="2214170" y="401369"/>
          <a:ext cx="3144520" cy="2560320"/>
        </p:xfrm>
        <a:graphic>
          <a:graphicData uri="http://schemas.openxmlformats.org/drawingml/2006/table">
            <a:tbl>
              <a:tblPr firstRow="1" bandRow="1">
                <a:tableStyleId>{5C22544A-7EE6-4342-B048-85BDC9FD1C3A}</a:tableStyleId>
              </a:tblPr>
              <a:tblGrid>
                <a:gridCol w="1572260">
                  <a:extLst>
                    <a:ext uri="{9D8B030D-6E8A-4147-A177-3AD203B41FA5}">
                      <a16:colId xmlns:a16="http://schemas.microsoft.com/office/drawing/2014/main" val="2245789754"/>
                    </a:ext>
                  </a:extLst>
                </a:gridCol>
                <a:gridCol w="1572260">
                  <a:extLst>
                    <a:ext uri="{9D8B030D-6E8A-4147-A177-3AD203B41FA5}">
                      <a16:colId xmlns:a16="http://schemas.microsoft.com/office/drawing/2014/main" val="1012492629"/>
                    </a:ext>
                  </a:extLst>
                </a:gridCol>
              </a:tblGrid>
              <a:tr h="370840">
                <a:tc gridSpan="2">
                  <a:txBody>
                    <a:bodyPr/>
                    <a:lstStyle/>
                    <a:p>
                      <a:pPr algn="ctr"/>
                      <a:r>
                        <a:rPr lang="en-US" sz="2200" dirty="0"/>
                        <a:t>Precipitation</a:t>
                      </a:r>
                    </a:p>
                  </a:txBody>
                  <a:tcPr anchor="ctr"/>
                </a:tc>
                <a:tc hMerge="1">
                  <a:txBody>
                    <a:bodyPr/>
                    <a:lstStyle/>
                    <a:p>
                      <a:pPr algn="ctr"/>
                      <a:endParaRPr lang="en-US" sz="2200" dirty="0"/>
                    </a:p>
                  </a:txBody>
                  <a:tcPr anchor="ctr"/>
                </a:tc>
                <a:extLst>
                  <a:ext uri="{0D108BD9-81ED-4DB2-BD59-A6C34878D82A}">
                    <a16:rowId xmlns:a16="http://schemas.microsoft.com/office/drawing/2014/main" val="2142553745"/>
                  </a:ext>
                </a:extLst>
              </a:tr>
              <a:tr h="370840">
                <a:tc>
                  <a:txBody>
                    <a:bodyPr/>
                    <a:lstStyle/>
                    <a:p>
                      <a:pPr algn="ctr"/>
                      <a:r>
                        <a:rPr lang="en-US" sz="2200" dirty="0"/>
                        <a:t>Trend</a:t>
                      </a:r>
                    </a:p>
                  </a:txBody>
                  <a:tcPr/>
                </a:tc>
                <a:tc>
                  <a:txBody>
                    <a:bodyPr/>
                    <a:lstStyle/>
                    <a:p>
                      <a:pPr algn="ctr"/>
                      <a:r>
                        <a:rPr lang="en-US" sz="2200" dirty="0"/>
                        <a:t>Ensemble</a:t>
                      </a:r>
                    </a:p>
                  </a:txBody>
                  <a:tcPr/>
                </a:tc>
                <a:extLst>
                  <a:ext uri="{0D108BD9-81ED-4DB2-BD59-A6C34878D82A}">
                    <a16:rowId xmlns:a16="http://schemas.microsoft.com/office/drawing/2014/main" val="503463314"/>
                  </a:ext>
                </a:extLst>
              </a:tr>
              <a:tr h="370840">
                <a:tc>
                  <a:txBody>
                    <a:bodyPr/>
                    <a:lstStyle/>
                    <a:p>
                      <a:pPr algn="ctr"/>
                      <a:r>
                        <a:rPr lang="en-US" sz="2200" b="1" dirty="0"/>
                        <a:t>STAC/CR</a:t>
                      </a:r>
                    </a:p>
                  </a:txBody>
                  <a:tcPr>
                    <a:solidFill>
                      <a:srgbClr val="FFFF00"/>
                    </a:solidFill>
                  </a:tcPr>
                </a:tc>
                <a:tc>
                  <a:txBody>
                    <a:bodyPr/>
                    <a:lstStyle/>
                    <a:p>
                      <a:pPr algn="ctr"/>
                      <a:r>
                        <a:rPr lang="en-US" sz="2200" dirty="0"/>
                        <a:t>–</a:t>
                      </a:r>
                    </a:p>
                  </a:txBody>
                  <a:tcPr/>
                </a:tc>
                <a:extLst>
                  <a:ext uri="{0D108BD9-81ED-4DB2-BD59-A6C34878D82A}">
                    <a16:rowId xmlns:a16="http://schemas.microsoft.com/office/drawing/2014/main" val="3218549513"/>
                  </a:ext>
                </a:extLst>
              </a:tr>
              <a:tr h="370840">
                <a:tc>
                  <a:txBody>
                    <a:bodyPr/>
                    <a:lstStyle/>
                    <a:p>
                      <a:pPr algn="ctr"/>
                      <a:r>
                        <a:rPr lang="en-US" sz="2200" b="1" dirty="0"/>
                        <a:t>MWG</a:t>
                      </a:r>
                    </a:p>
                  </a:txBody>
                  <a:tcPr/>
                </a:tc>
                <a:tc>
                  <a:txBody>
                    <a:bodyPr/>
                    <a:lstStyle/>
                    <a:p>
                      <a:pPr algn="ctr"/>
                      <a:r>
                        <a:rPr lang="en-US" sz="2200" b="1" dirty="0"/>
                        <a:t>interpolate</a:t>
                      </a:r>
                    </a:p>
                  </a:txBody>
                  <a:tcPr/>
                </a:tc>
                <a:extLst>
                  <a:ext uri="{0D108BD9-81ED-4DB2-BD59-A6C34878D82A}">
                    <a16:rowId xmlns:a16="http://schemas.microsoft.com/office/drawing/2014/main" val="2361766622"/>
                  </a:ext>
                </a:extLst>
              </a:tr>
              <a:tr h="370840">
                <a:tc>
                  <a:txBody>
                    <a:bodyPr/>
                    <a:lstStyle/>
                    <a:p>
                      <a:pPr algn="ctr"/>
                      <a:r>
                        <a:rPr lang="en-US" sz="2200" b="1" dirty="0"/>
                        <a:t>MWG</a:t>
                      </a:r>
                    </a:p>
                  </a:txBody>
                  <a:tcPr/>
                </a:tc>
                <a:tc>
                  <a:txBody>
                    <a:bodyPr/>
                    <a:lstStyle/>
                    <a:p>
                      <a:pPr algn="ctr"/>
                      <a:r>
                        <a:rPr lang="en-US" sz="2200" b="1" dirty="0"/>
                        <a:t>interpolate</a:t>
                      </a:r>
                    </a:p>
                  </a:txBody>
                  <a:tcPr/>
                </a:tc>
                <a:extLst>
                  <a:ext uri="{0D108BD9-81ED-4DB2-BD59-A6C34878D82A}">
                    <a16:rowId xmlns:a16="http://schemas.microsoft.com/office/drawing/2014/main" val="783239829"/>
                  </a:ext>
                </a:extLst>
              </a:tr>
              <a:tr h="370840">
                <a:tc>
                  <a:txBody>
                    <a:bodyPr/>
                    <a:lstStyle/>
                    <a:p>
                      <a:pPr algn="ctr"/>
                      <a:r>
                        <a:rPr lang="en-US" sz="2200" dirty="0"/>
                        <a:t>–</a:t>
                      </a:r>
                    </a:p>
                  </a:txBody>
                  <a:tcPr/>
                </a:tc>
                <a:tc>
                  <a:txBody>
                    <a:bodyPr/>
                    <a:lstStyle/>
                    <a:p>
                      <a:pPr algn="ctr"/>
                      <a:r>
                        <a:rPr lang="en-US" sz="2200" b="1" dirty="0"/>
                        <a:t>STAC/CR</a:t>
                      </a:r>
                    </a:p>
                  </a:txBody>
                  <a:tcPr>
                    <a:solidFill>
                      <a:srgbClr val="FFFF00"/>
                    </a:solidFill>
                  </a:tcPr>
                </a:tc>
                <a:extLst>
                  <a:ext uri="{0D108BD9-81ED-4DB2-BD59-A6C34878D82A}">
                    <a16:rowId xmlns:a16="http://schemas.microsoft.com/office/drawing/2014/main" val="497929505"/>
                  </a:ext>
                </a:extLst>
              </a:tr>
            </a:tbl>
          </a:graphicData>
        </a:graphic>
      </p:graphicFrame>
      <p:graphicFrame>
        <p:nvGraphicFramePr>
          <p:cNvPr id="15" name="Table 14">
            <a:extLst>
              <a:ext uri="{FF2B5EF4-FFF2-40B4-BE49-F238E27FC236}">
                <a16:creationId xmlns:a16="http://schemas.microsoft.com/office/drawing/2014/main" id="{28E8FFBB-1141-46A4-A46A-6CA4C8AB1042}"/>
              </a:ext>
            </a:extLst>
          </p:cNvPr>
          <p:cNvGraphicFramePr>
            <a:graphicFrameLocks noGrp="1"/>
          </p:cNvGraphicFramePr>
          <p:nvPr>
            <p:extLst/>
          </p:nvPr>
        </p:nvGraphicFramePr>
        <p:xfrm>
          <a:off x="553830" y="402872"/>
          <a:ext cx="1572260" cy="2560320"/>
        </p:xfrm>
        <a:graphic>
          <a:graphicData uri="http://schemas.openxmlformats.org/drawingml/2006/table">
            <a:tbl>
              <a:tblPr firstRow="1" bandRow="1">
                <a:tableStyleId>{073A0DAA-6AF3-43AB-8588-CEC1D06C72B9}</a:tableStyleId>
              </a:tblPr>
              <a:tblGrid>
                <a:gridCol w="1572260">
                  <a:extLst>
                    <a:ext uri="{9D8B030D-6E8A-4147-A177-3AD203B41FA5}">
                      <a16:colId xmlns:a16="http://schemas.microsoft.com/office/drawing/2014/main" val="2700815105"/>
                    </a:ext>
                  </a:extLst>
                </a:gridCol>
              </a:tblGrid>
              <a:tr h="370840">
                <a:tc>
                  <a:txBody>
                    <a:bodyPr/>
                    <a:lstStyle/>
                    <a:p>
                      <a:r>
                        <a:rPr lang="en-US" sz="2200" dirty="0"/>
                        <a:t>Year</a:t>
                      </a:r>
                    </a:p>
                  </a:txBody>
                  <a:tcPr/>
                </a:tc>
                <a:extLst>
                  <a:ext uri="{0D108BD9-81ED-4DB2-BD59-A6C34878D82A}">
                    <a16:rowId xmlns:a16="http://schemas.microsoft.com/office/drawing/2014/main" val="3242362125"/>
                  </a:ext>
                </a:extLst>
              </a:tr>
              <a:tr h="370840">
                <a:tc>
                  <a:txBody>
                    <a:bodyPr/>
                    <a:lstStyle/>
                    <a:p>
                      <a:endParaRPr lang="en-US" sz="2200" dirty="0"/>
                    </a:p>
                  </a:txBody>
                  <a:tcPr/>
                </a:tc>
                <a:extLst>
                  <a:ext uri="{0D108BD9-81ED-4DB2-BD59-A6C34878D82A}">
                    <a16:rowId xmlns:a16="http://schemas.microsoft.com/office/drawing/2014/main" val="2738082547"/>
                  </a:ext>
                </a:extLst>
              </a:tr>
              <a:tr h="370840">
                <a:tc>
                  <a:txBody>
                    <a:bodyPr/>
                    <a:lstStyle/>
                    <a:p>
                      <a:r>
                        <a:rPr lang="en-US" sz="2200" b="1" dirty="0"/>
                        <a:t>2025</a:t>
                      </a:r>
                    </a:p>
                  </a:txBody>
                  <a:tcPr/>
                </a:tc>
                <a:extLst>
                  <a:ext uri="{0D108BD9-81ED-4DB2-BD59-A6C34878D82A}">
                    <a16:rowId xmlns:a16="http://schemas.microsoft.com/office/drawing/2014/main" val="2270665403"/>
                  </a:ext>
                </a:extLst>
              </a:tr>
              <a:tr h="370840">
                <a:tc>
                  <a:txBody>
                    <a:bodyPr/>
                    <a:lstStyle/>
                    <a:p>
                      <a:r>
                        <a:rPr lang="en-US" sz="2200" dirty="0"/>
                        <a:t>2035</a:t>
                      </a:r>
                    </a:p>
                  </a:txBody>
                  <a:tcPr/>
                </a:tc>
                <a:extLst>
                  <a:ext uri="{0D108BD9-81ED-4DB2-BD59-A6C34878D82A}">
                    <a16:rowId xmlns:a16="http://schemas.microsoft.com/office/drawing/2014/main" val="485605834"/>
                  </a:ext>
                </a:extLst>
              </a:tr>
              <a:tr h="370840">
                <a:tc>
                  <a:txBody>
                    <a:bodyPr/>
                    <a:lstStyle/>
                    <a:p>
                      <a:r>
                        <a:rPr lang="en-US" sz="2200" dirty="0"/>
                        <a:t>2045</a:t>
                      </a:r>
                    </a:p>
                  </a:txBody>
                  <a:tcPr/>
                </a:tc>
                <a:extLst>
                  <a:ext uri="{0D108BD9-81ED-4DB2-BD59-A6C34878D82A}">
                    <a16:rowId xmlns:a16="http://schemas.microsoft.com/office/drawing/2014/main" val="2403778121"/>
                  </a:ext>
                </a:extLst>
              </a:tr>
              <a:tr h="370840">
                <a:tc>
                  <a:txBody>
                    <a:bodyPr/>
                    <a:lstStyle/>
                    <a:p>
                      <a:r>
                        <a:rPr lang="en-US" sz="2200" b="1" dirty="0"/>
                        <a:t>2050</a:t>
                      </a:r>
                    </a:p>
                  </a:txBody>
                  <a:tcPr/>
                </a:tc>
                <a:extLst>
                  <a:ext uri="{0D108BD9-81ED-4DB2-BD59-A6C34878D82A}">
                    <a16:rowId xmlns:a16="http://schemas.microsoft.com/office/drawing/2014/main" val="3395939341"/>
                  </a:ext>
                </a:extLst>
              </a:tr>
            </a:tbl>
          </a:graphicData>
        </a:graphic>
      </p:graphicFrame>
      <p:sp>
        <p:nvSpPr>
          <p:cNvPr id="9" name="TextBox 8">
            <a:extLst>
              <a:ext uri="{FF2B5EF4-FFF2-40B4-BE49-F238E27FC236}">
                <a16:creationId xmlns:a16="http://schemas.microsoft.com/office/drawing/2014/main" id="{A86BE27B-8620-45A0-82EF-74B9CCDC01A7}"/>
              </a:ext>
            </a:extLst>
          </p:cNvPr>
          <p:cNvSpPr txBox="1"/>
          <p:nvPr/>
        </p:nvSpPr>
        <p:spPr>
          <a:xfrm>
            <a:off x="7695263" y="6259"/>
            <a:ext cx="1452577" cy="307777"/>
          </a:xfrm>
          <a:prstGeom prst="rect">
            <a:avLst/>
          </a:prstGeom>
          <a:noFill/>
        </p:spPr>
        <p:txBody>
          <a:bodyPr wrap="none" rtlCol="0">
            <a:spAutoFit/>
          </a:bodyPr>
          <a:lstStyle/>
          <a:p>
            <a:r>
              <a:rPr lang="en-US" sz="1400" dirty="0">
                <a:solidFill>
                  <a:srgbClr val="00B050"/>
                </a:solidFill>
              </a:rPr>
              <a:t>2019 Assessment</a:t>
            </a:r>
          </a:p>
        </p:txBody>
      </p:sp>
    </p:spTree>
    <p:extLst>
      <p:ext uri="{BB962C8B-B14F-4D97-AF65-F5344CB8AC3E}">
        <p14:creationId xmlns:p14="http://schemas.microsoft.com/office/powerpoint/2010/main" val="22459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RCP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2665D06-66CB-4683-BCCC-B2CC12140A5D}"/>
              </a:ext>
            </a:extLst>
          </p:cNvPr>
          <p:cNvSpPr txBox="1"/>
          <p:nvPr/>
        </p:nvSpPr>
        <p:spPr>
          <a:xfrm>
            <a:off x="212870" y="3202348"/>
            <a:ext cx="8427547" cy="2246769"/>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a:p>
            <a:r>
              <a:rPr lang="en-US" sz="2000" dirty="0"/>
              <a:t>Observed Precipitation Trends</a:t>
            </a:r>
          </a:p>
          <a:p>
            <a:pPr marL="342900" indent="-342900">
              <a:buFont typeface="Arial" panose="020B0604020202020204" pitchFamily="34" charset="0"/>
              <a:buChar char="•"/>
            </a:pPr>
            <a:r>
              <a:rPr lang="en-US" sz="2000" dirty="0"/>
              <a:t>1927-2014 PRISM precipitation data</a:t>
            </a:r>
          </a:p>
          <a:p>
            <a:pPr marL="342900" indent="-342900">
              <a:buFont typeface="Arial" panose="020B0604020202020204" pitchFamily="34" charset="0"/>
              <a:buChar char="•"/>
            </a:pPr>
            <a:r>
              <a:rPr lang="en-US" sz="2000" dirty="0"/>
              <a:t>Aggregated to annual values of a county</a:t>
            </a:r>
          </a:p>
          <a:p>
            <a:pPr marL="342900" indent="-342900">
              <a:buFont typeface="Arial" panose="020B0604020202020204" pitchFamily="34" charset="0"/>
              <a:buChar char="•"/>
            </a:pPr>
            <a:r>
              <a:rPr lang="en-US" sz="2000" dirty="0"/>
              <a:t>Ordinary least squares regression to determine slope</a:t>
            </a:r>
          </a:p>
          <a:p>
            <a:pPr marL="342900" indent="-342900">
              <a:buFont typeface="Arial" panose="020B0604020202020204" pitchFamily="34" charset="0"/>
              <a:buChar char="•"/>
            </a:pPr>
            <a:r>
              <a:rPr lang="en-US" sz="2000" dirty="0"/>
              <a:t>30 years of slope applied to each month of 1991-2000 rainfall data</a:t>
            </a:r>
          </a:p>
          <a:p>
            <a:pPr marL="285750" indent="-285750">
              <a:buFont typeface="Arial" panose="020B0604020202020204" pitchFamily="34" charset="0"/>
              <a:buChar char="•"/>
            </a:pPr>
            <a:endParaRPr lang="en-US" sz="2000" dirty="0"/>
          </a:p>
        </p:txBody>
      </p:sp>
      <p:sp>
        <p:nvSpPr>
          <p:cNvPr id="32" name="Oval 31">
            <a:extLst>
              <a:ext uri="{FF2B5EF4-FFF2-40B4-BE49-F238E27FC236}">
                <a16:creationId xmlns:a16="http://schemas.microsoft.com/office/drawing/2014/main" id="{139D1BBC-47D8-4FBA-A968-70F2C2A20EFF}"/>
              </a:ext>
            </a:extLst>
          </p:cNvPr>
          <p:cNvSpPr/>
          <p:nvPr/>
        </p:nvSpPr>
        <p:spPr>
          <a:xfrm>
            <a:off x="5356177" y="1728953"/>
            <a:ext cx="1821048" cy="655411"/>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34" name="Oval 33">
            <a:extLst>
              <a:ext uri="{FF2B5EF4-FFF2-40B4-BE49-F238E27FC236}">
                <a16:creationId xmlns:a16="http://schemas.microsoft.com/office/drawing/2014/main" id="{469872AD-2EDA-4DD7-A1CC-EDED88E9C2D9}"/>
              </a:ext>
            </a:extLst>
          </p:cNvPr>
          <p:cNvSpPr/>
          <p:nvPr/>
        </p:nvSpPr>
        <p:spPr>
          <a:xfrm>
            <a:off x="98513" y="2228805"/>
            <a:ext cx="1455554" cy="72721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cxnSp>
        <p:nvCxnSpPr>
          <p:cNvPr id="35" name="Connector: Elbow 34">
            <a:extLst>
              <a:ext uri="{FF2B5EF4-FFF2-40B4-BE49-F238E27FC236}">
                <a16:creationId xmlns:a16="http://schemas.microsoft.com/office/drawing/2014/main" id="{93873C11-DFB6-4AF8-8245-C975494365E2}"/>
              </a:ext>
            </a:extLst>
          </p:cNvPr>
          <p:cNvCxnSpPr>
            <a:cxnSpLocks/>
            <a:stCxn id="32" idx="4"/>
            <a:endCxn id="37" idx="6"/>
          </p:cNvCxnSpPr>
          <p:nvPr/>
        </p:nvCxnSpPr>
        <p:spPr>
          <a:xfrm rot="5400000">
            <a:off x="5104442" y="1430153"/>
            <a:ext cx="208049" cy="2116471"/>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3C155FA-3C87-4A14-9E8F-CF21369B407A}"/>
              </a:ext>
            </a:extLst>
          </p:cNvPr>
          <p:cNvSpPr/>
          <p:nvPr/>
        </p:nvSpPr>
        <p:spPr>
          <a:xfrm>
            <a:off x="2188379" y="2133146"/>
            <a:ext cx="1961851" cy="91853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8" name="Connector: Elbow 37">
            <a:extLst>
              <a:ext uri="{FF2B5EF4-FFF2-40B4-BE49-F238E27FC236}">
                <a16:creationId xmlns:a16="http://schemas.microsoft.com/office/drawing/2014/main" id="{CB871719-5E72-4E87-812D-4CD8C4F07284}"/>
              </a:ext>
            </a:extLst>
          </p:cNvPr>
          <p:cNvCxnSpPr>
            <a:cxnSpLocks/>
          </p:cNvCxnSpPr>
          <p:nvPr/>
        </p:nvCxnSpPr>
        <p:spPr>
          <a:xfrm>
            <a:off x="1554067" y="2592412"/>
            <a:ext cx="634312"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5A3DC52-1ECF-40E5-8E8F-50C0D706FE37}"/>
              </a:ext>
            </a:extLst>
          </p:cNvPr>
          <p:cNvSpPr>
            <a:spLocks noGrp="1"/>
          </p:cNvSpPr>
          <p:nvPr>
            <p:ph type="sldNum" sz="quarter" idx="12"/>
          </p:nvPr>
        </p:nvSpPr>
        <p:spPr/>
        <p:txBody>
          <a:bodyPr/>
          <a:lstStyle/>
          <a:p>
            <a:fld id="{7CA78350-4552-420E-BD14-6B06126264AB}" type="slidenum">
              <a:rPr lang="en-US" smtClean="0"/>
              <a:t>12</a:t>
            </a:fld>
            <a:endParaRPr lang="en-US"/>
          </a:p>
        </p:txBody>
      </p:sp>
      <p:sp>
        <p:nvSpPr>
          <p:cNvPr id="17" name="TextBox 16">
            <a:extLst>
              <a:ext uri="{FF2B5EF4-FFF2-40B4-BE49-F238E27FC236}">
                <a16:creationId xmlns:a16="http://schemas.microsoft.com/office/drawing/2014/main" id="{F6316DE9-5420-4C00-A872-82E5F72F2E61}"/>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830068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accent1">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RCP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2665D06-66CB-4683-BCCC-B2CC12140A5D}"/>
              </a:ext>
            </a:extLst>
          </p:cNvPr>
          <p:cNvSpPr txBox="1"/>
          <p:nvPr/>
        </p:nvSpPr>
        <p:spPr>
          <a:xfrm>
            <a:off x="212870" y="3202348"/>
            <a:ext cx="8427547"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Used RCP 4.5 for scenario run through the full modeling system and shown to PSC</a:t>
            </a:r>
          </a:p>
          <a:p>
            <a:pPr marL="342900" indent="-342900">
              <a:buFont typeface="Arial" panose="020B0604020202020204" pitchFamily="34" charset="0"/>
              <a:buChar char="•"/>
            </a:pPr>
            <a:r>
              <a:rPr lang="en-US" sz="2000" dirty="0"/>
              <a:t>Found significant overlap with RCP 2.6 </a:t>
            </a:r>
            <a:r>
              <a:rPr lang="en-US" sz="2000"/>
              <a:t>and 8.5</a:t>
            </a:r>
            <a:endParaRPr lang="en-US" sz="2000" dirty="0"/>
          </a:p>
          <a:p>
            <a:pPr marL="285750" indent="-285750">
              <a:buFont typeface="Arial" panose="020B0604020202020204" pitchFamily="34" charset="0"/>
              <a:buChar char="•"/>
            </a:pPr>
            <a:endParaRPr lang="en-US" sz="2000" dirty="0"/>
          </a:p>
        </p:txBody>
      </p:sp>
      <p:sp>
        <p:nvSpPr>
          <p:cNvPr id="32" name="Oval 31">
            <a:extLst>
              <a:ext uri="{FF2B5EF4-FFF2-40B4-BE49-F238E27FC236}">
                <a16:creationId xmlns:a16="http://schemas.microsoft.com/office/drawing/2014/main" id="{139D1BBC-47D8-4FBA-A968-70F2C2A20EFF}"/>
              </a:ext>
            </a:extLst>
          </p:cNvPr>
          <p:cNvSpPr/>
          <p:nvPr/>
        </p:nvSpPr>
        <p:spPr>
          <a:xfrm>
            <a:off x="5356177" y="1728953"/>
            <a:ext cx="1821048" cy="655411"/>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34" name="Oval 33">
            <a:extLst>
              <a:ext uri="{FF2B5EF4-FFF2-40B4-BE49-F238E27FC236}">
                <a16:creationId xmlns:a16="http://schemas.microsoft.com/office/drawing/2014/main" id="{469872AD-2EDA-4DD7-A1CC-EDED88E9C2D9}"/>
              </a:ext>
            </a:extLst>
          </p:cNvPr>
          <p:cNvSpPr/>
          <p:nvPr/>
        </p:nvSpPr>
        <p:spPr>
          <a:xfrm>
            <a:off x="98513" y="2228805"/>
            <a:ext cx="1455554" cy="72721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cxnSp>
        <p:nvCxnSpPr>
          <p:cNvPr id="35" name="Connector: Elbow 34">
            <a:extLst>
              <a:ext uri="{FF2B5EF4-FFF2-40B4-BE49-F238E27FC236}">
                <a16:creationId xmlns:a16="http://schemas.microsoft.com/office/drawing/2014/main" id="{93873C11-DFB6-4AF8-8245-C975494365E2}"/>
              </a:ext>
            </a:extLst>
          </p:cNvPr>
          <p:cNvCxnSpPr>
            <a:cxnSpLocks/>
            <a:stCxn id="32" idx="4"/>
            <a:endCxn id="37" idx="6"/>
          </p:cNvCxnSpPr>
          <p:nvPr/>
        </p:nvCxnSpPr>
        <p:spPr>
          <a:xfrm rot="5400000">
            <a:off x="5104442" y="1430153"/>
            <a:ext cx="208049" cy="2116471"/>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3C155FA-3C87-4A14-9E8F-CF21369B407A}"/>
              </a:ext>
            </a:extLst>
          </p:cNvPr>
          <p:cNvSpPr/>
          <p:nvPr/>
        </p:nvSpPr>
        <p:spPr>
          <a:xfrm>
            <a:off x="2188379" y="2133146"/>
            <a:ext cx="1961851" cy="91853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8" name="Connector: Elbow 37">
            <a:extLst>
              <a:ext uri="{FF2B5EF4-FFF2-40B4-BE49-F238E27FC236}">
                <a16:creationId xmlns:a16="http://schemas.microsoft.com/office/drawing/2014/main" id="{CB871719-5E72-4E87-812D-4CD8C4F07284}"/>
              </a:ext>
            </a:extLst>
          </p:cNvPr>
          <p:cNvCxnSpPr>
            <a:cxnSpLocks/>
          </p:cNvCxnSpPr>
          <p:nvPr/>
        </p:nvCxnSpPr>
        <p:spPr>
          <a:xfrm>
            <a:off x="1554067" y="2592412"/>
            <a:ext cx="634312" cy="1"/>
          </a:xfrm>
          <a:prstGeom prst="bentConnector3">
            <a:avLst>
              <a:gd name="adj1" fmla="val 50000"/>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C61DF95-56B8-4C9D-B68E-DE0227B05E2F}"/>
              </a:ext>
            </a:extLst>
          </p:cNvPr>
          <p:cNvSpPr>
            <a:spLocks noGrp="1"/>
          </p:cNvSpPr>
          <p:nvPr>
            <p:ph type="sldNum" sz="quarter" idx="12"/>
          </p:nvPr>
        </p:nvSpPr>
        <p:spPr/>
        <p:txBody>
          <a:bodyPr/>
          <a:lstStyle/>
          <a:p>
            <a:fld id="{7CA78350-4552-420E-BD14-6B06126264AB}" type="slidenum">
              <a:rPr lang="en-US" smtClean="0"/>
              <a:t>13</a:t>
            </a:fld>
            <a:endParaRPr lang="en-US"/>
          </a:p>
        </p:txBody>
      </p:sp>
      <p:sp>
        <p:nvSpPr>
          <p:cNvPr id="17" name="TextBox 16">
            <a:extLst>
              <a:ext uri="{FF2B5EF4-FFF2-40B4-BE49-F238E27FC236}">
                <a16:creationId xmlns:a16="http://schemas.microsoft.com/office/drawing/2014/main" id="{6926EAF1-3C80-4368-B0AE-9EE90399DEBF}"/>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1890873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RCP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139D1BBC-47D8-4FBA-A968-70F2C2A20EFF}"/>
              </a:ext>
            </a:extLst>
          </p:cNvPr>
          <p:cNvSpPr/>
          <p:nvPr/>
        </p:nvSpPr>
        <p:spPr>
          <a:xfrm>
            <a:off x="5356177" y="1728953"/>
            <a:ext cx="1821048" cy="655411"/>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34" name="Oval 33">
            <a:extLst>
              <a:ext uri="{FF2B5EF4-FFF2-40B4-BE49-F238E27FC236}">
                <a16:creationId xmlns:a16="http://schemas.microsoft.com/office/drawing/2014/main" id="{469872AD-2EDA-4DD7-A1CC-EDED88E9C2D9}"/>
              </a:ext>
            </a:extLst>
          </p:cNvPr>
          <p:cNvSpPr/>
          <p:nvPr/>
        </p:nvSpPr>
        <p:spPr>
          <a:xfrm>
            <a:off x="98513" y="2228805"/>
            <a:ext cx="1455554" cy="727213"/>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cxnSp>
        <p:nvCxnSpPr>
          <p:cNvPr id="35" name="Connector: Elbow 34">
            <a:extLst>
              <a:ext uri="{FF2B5EF4-FFF2-40B4-BE49-F238E27FC236}">
                <a16:creationId xmlns:a16="http://schemas.microsoft.com/office/drawing/2014/main" id="{93873C11-DFB6-4AF8-8245-C975494365E2}"/>
              </a:ext>
            </a:extLst>
          </p:cNvPr>
          <p:cNvCxnSpPr>
            <a:cxnSpLocks/>
            <a:stCxn id="32" idx="4"/>
            <a:endCxn id="37" idx="6"/>
          </p:cNvCxnSpPr>
          <p:nvPr/>
        </p:nvCxnSpPr>
        <p:spPr>
          <a:xfrm rot="5400000">
            <a:off x="5104442" y="1430153"/>
            <a:ext cx="208049" cy="2116471"/>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3C155FA-3C87-4A14-9E8F-CF21369B407A}"/>
              </a:ext>
            </a:extLst>
          </p:cNvPr>
          <p:cNvSpPr/>
          <p:nvPr/>
        </p:nvSpPr>
        <p:spPr>
          <a:xfrm>
            <a:off x="2188379" y="2133146"/>
            <a:ext cx="1961851" cy="918533"/>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8" name="Connector: Elbow 37">
            <a:extLst>
              <a:ext uri="{FF2B5EF4-FFF2-40B4-BE49-F238E27FC236}">
                <a16:creationId xmlns:a16="http://schemas.microsoft.com/office/drawing/2014/main" id="{CB871719-5E72-4E87-812D-4CD8C4F07284}"/>
              </a:ext>
            </a:extLst>
          </p:cNvPr>
          <p:cNvCxnSpPr>
            <a:cxnSpLocks/>
          </p:cNvCxnSpPr>
          <p:nvPr/>
        </p:nvCxnSpPr>
        <p:spPr>
          <a:xfrm>
            <a:off x="1554067" y="2592412"/>
            <a:ext cx="634312" cy="1"/>
          </a:xfrm>
          <a:prstGeom prst="bentConnector3">
            <a:avLst>
              <a:gd name="adj1" fmla="val 50000"/>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4F8B68D-EC30-451A-A842-8D68916264CD}"/>
              </a:ext>
            </a:extLst>
          </p:cNvPr>
          <p:cNvPicPr>
            <a:picLocks noChangeAspect="1"/>
          </p:cNvPicPr>
          <p:nvPr/>
        </p:nvPicPr>
        <p:blipFill>
          <a:blip r:embed="rId2"/>
          <a:stretch>
            <a:fillRect/>
          </a:stretch>
        </p:blipFill>
        <p:spPr>
          <a:xfrm>
            <a:off x="233045" y="3256442"/>
            <a:ext cx="3429000" cy="3177540"/>
          </a:xfrm>
          <a:prstGeom prst="rect">
            <a:avLst/>
          </a:prstGeom>
        </p:spPr>
      </p:pic>
      <p:sp>
        <p:nvSpPr>
          <p:cNvPr id="18" name="TextBox 17">
            <a:extLst>
              <a:ext uri="{FF2B5EF4-FFF2-40B4-BE49-F238E27FC236}">
                <a16:creationId xmlns:a16="http://schemas.microsoft.com/office/drawing/2014/main" id="{E240A0AB-5257-4D9B-B92B-DE2D3B6F23E5}"/>
              </a:ext>
            </a:extLst>
          </p:cNvPr>
          <p:cNvSpPr txBox="1"/>
          <p:nvPr/>
        </p:nvSpPr>
        <p:spPr>
          <a:xfrm>
            <a:off x="3927692" y="3365716"/>
            <a:ext cx="4678017" cy="1938992"/>
          </a:xfrm>
          <a:prstGeom prst="rect">
            <a:avLst/>
          </a:prstGeom>
          <a:noFill/>
        </p:spPr>
        <p:txBody>
          <a:bodyPr wrap="square" rtlCol="0">
            <a:spAutoFit/>
          </a:bodyPr>
          <a:lstStyle/>
          <a:p>
            <a:r>
              <a:rPr lang="en-US" sz="2000" dirty="0"/>
              <a:t>GCM selection</a:t>
            </a:r>
          </a:p>
          <a:p>
            <a:pPr marL="342900" indent="-342900">
              <a:buFont typeface="Arial" panose="020B0604020202020204" pitchFamily="34" charset="0"/>
              <a:buChar char="•"/>
            </a:pPr>
            <a:r>
              <a:rPr lang="en-US" sz="2000" dirty="0"/>
              <a:t>Used the same group of models and model runs that were used in NOAA’s Climate Resilience Toolkit</a:t>
            </a:r>
          </a:p>
          <a:p>
            <a:pPr marL="342900" indent="-34290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5" name="TextBox 4">
            <a:extLst>
              <a:ext uri="{FF2B5EF4-FFF2-40B4-BE49-F238E27FC236}">
                <a16:creationId xmlns:a16="http://schemas.microsoft.com/office/drawing/2014/main" id="{0074CC3F-1A85-4C93-AAFC-63AE1616AB76}"/>
              </a:ext>
            </a:extLst>
          </p:cNvPr>
          <p:cNvSpPr txBox="1"/>
          <p:nvPr/>
        </p:nvSpPr>
        <p:spPr>
          <a:xfrm rot="16200000">
            <a:off x="-1048874" y="4545105"/>
            <a:ext cx="2401876" cy="369332"/>
          </a:xfrm>
          <a:prstGeom prst="rect">
            <a:avLst/>
          </a:prstGeom>
          <a:noFill/>
        </p:spPr>
        <p:txBody>
          <a:bodyPr wrap="none" rtlCol="0">
            <a:spAutoFit/>
          </a:bodyPr>
          <a:lstStyle/>
          <a:p>
            <a:r>
              <a:rPr lang="en-US" dirty="0"/>
              <a:t>Precipitation Difference</a:t>
            </a:r>
          </a:p>
        </p:txBody>
      </p:sp>
      <p:sp>
        <p:nvSpPr>
          <p:cNvPr id="2" name="Slide Number Placeholder 1">
            <a:extLst>
              <a:ext uri="{FF2B5EF4-FFF2-40B4-BE49-F238E27FC236}">
                <a16:creationId xmlns:a16="http://schemas.microsoft.com/office/drawing/2014/main" id="{557E7D73-4441-4061-9181-6412B50C1A0C}"/>
              </a:ext>
            </a:extLst>
          </p:cNvPr>
          <p:cNvSpPr>
            <a:spLocks noGrp="1"/>
          </p:cNvSpPr>
          <p:nvPr>
            <p:ph type="sldNum" sz="quarter" idx="12"/>
          </p:nvPr>
        </p:nvSpPr>
        <p:spPr/>
        <p:txBody>
          <a:bodyPr/>
          <a:lstStyle/>
          <a:p>
            <a:fld id="{7CA78350-4552-420E-BD14-6B06126264AB}" type="slidenum">
              <a:rPr lang="en-US" smtClean="0"/>
              <a:t>14</a:t>
            </a:fld>
            <a:endParaRPr lang="en-US"/>
          </a:p>
        </p:txBody>
      </p:sp>
      <p:sp>
        <p:nvSpPr>
          <p:cNvPr id="19" name="TextBox 18">
            <a:extLst>
              <a:ext uri="{FF2B5EF4-FFF2-40B4-BE49-F238E27FC236}">
                <a16:creationId xmlns:a16="http://schemas.microsoft.com/office/drawing/2014/main" id="{69939A1C-CCE7-4BAC-A42E-34AEB0795D62}"/>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3003365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RCP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2665D06-66CB-4683-BCCC-B2CC12140A5D}"/>
              </a:ext>
            </a:extLst>
          </p:cNvPr>
          <p:cNvSpPr txBox="1"/>
          <p:nvPr/>
        </p:nvSpPr>
        <p:spPr>
          <a:xfrm>
            <a:off x="212870" y="3202348"/>
            <a:ext cx="8427547" cy="2246769"/>
          </a:xfrm>
          <a:prstGeom prst="rect">
            <a:avLst/>
          </a:prstGeom>
          <a:noFill/>
        </p:spPr>
        <p:txBody>
          <a:bodyPr wrap="square" rtlCol="0">
            <a:spAutoFit/>
          </a:bodyPr>
          <a:lstStyle/>
          <a:p>
            <a:r>
              <a:rPr lang="en-US" sz="2000" dirty="0"/>
              <a:t>Downscaling methods:</a:t>
            </a:r>
          </a:p>
          <a:p>
            <a:pPr marL="342900" indent="-342900">
              <a:buFont typeface="Arial" panose="020B0604020202020204" pitchFamily="34" charset="0"/>
              <a:buChar char="•"/>
            </a:pPr>
            <a:r>
              <a:rPr lang="en-US" sz="2000" dirty="0"/>
              <a:t>Bias Corrected Spatial Disaggregation (BCSD) - used for runs in 2017</a:t>
            </a:r>
          </a:p>
          <a:p>
            <a:pPr marL="342900" indent="-342900">
              <a:buFont typeface="Arial" panose="020B0604020202020204" pitchFamily="34" charset="0"/>
              <a:buChar char="•"/>
            </a:pPr>
            <a:r>
              <a:rPr lang="en-US" sz="2000" dirty="0"/>
              <a:t>Investigating Multivariate Adaptive Constructed Analogs (MACA)</a:t>
            </a:r>
          </a:p>
          <a:p>
            <a:pPr marL="342900" indent="-342900">
              <a:buFont typeface="Arial" panose="020B0604020202020204" pitchFamily="34" charset="0"/>
              <a:buChar char="•"/>
            </a:pPr>
            <a:r>
              <a:rPr lang="en-US" sz="2000" dirty="0"/>
              <a:t>Investigating Localized Constructed Analogs (LOCA)</a:t>
            </a:r>
          </a:p>
          <a:p>
            <a:pPr marL="342900" indent="-342900">
              <a:buFont typeface="Arial" panose="020B0604020202020204" pitchFamily="34" charset="0"/>
              <a:buChar char="•"/>
            </a:pPr>
            <a:endParaRPr lang="en-US" sz="2000" dirty="0"/>
          </a:p>
          <a:p>
            <a:r>
              <a:rPr lang="en-US" sz="2000" dirty="0"/>
              <a:t>Literature exists to support the idea that all are reasonable approaches</a:t>
            </a:r>
          </a:p>
          <a:p>
            <a:pPr marL="285750" indent="-285750">
              <a:buFont typeface="Arial" panose="020B0604020202020204" pitchFamily="34" charset="0"/>
              <a:buChar char="•"/>
            </a:pPr>
            <a:endParaRPr lang="en-US" sz="2000" dirty="0"/>
          </a:p>
        </p:txBody>
      </p:sp>
      <p:sp>
        <p:nvSpPr>
          <p:cNvPr id="32" name="Oval 31">
            <a:extLst>
              <a:ext uri="{FF2B5EF4-FFF2-40B4-BE49-F238E27FC236}">
                <a16:creationId xmlns:a16="http://schemas.microsoft.com/office/drawing/2014/main" id="{139D1BBC-47D8-4FBA-A968-70F2C2A20EFF}"/>
              </a:ext>
            </a:extLst>
          </p:cNvPr>
          <p:cNvSpPr/>
          <p:nvPr/>
        </p:nvSpPr>
        <p:spPr>
          <a:xfrm>
            <a:off x="5356177" y="1728953"/>
            <a:ext cx="1821048" cy="655411"/>
          </a:xfrm>
          <a:prstGeom prst="ellipse">
            <a:avLst/>
          </a:prstGeom>
          <a:solidFill>
            <a:schemeClr val="accent1">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34" name="Oval 33">
            <a:extLst>
              <a:ext uri="{FF2B5EF4-FFF2-40B4-BE49-F238E27FC236}">
                <a16:creationId xmlns:a16="http://schemas.microsoft.com/office/drawing/2014/main" id="{469872AD-2EDA-4DD7-A1CC-EDED88E9C2D9}"/>
              </a:ext>
            </a:extLst>
          </p:cNvPr>
          <p:cNvSpPr/>
          <p:nvPr/>
        </p:nvSpPr>
        <p:spPr>
          <a:xfrm>
            <a:off x="98513" y="2228805"/>
            <a:ext cx="1455554" cy="72721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cxnSp>
        <p:nvCxnSpPr>
          <p:cNvPr id="35" name="Connector: Elbow 34">
            <a:extLst>
              <a:ext uri="{FF2B5EF4-FFF2-40B4-BE49-F238E27FC236}">
                <a16:creationId xmlns:a16="http://schemas.microsoft.com/office/drawing/2014/main" id="{93873C11-DFB6-4AF8-8245-C975494365E2}"/>
              </a:ext>
            </a:extLst>
          </p:cNvPr>
          <p:cNvCxnSpPr>
            <a:cxnSpLocks/>
            <a:stCxn id="32" idx="4"/>
            <a:endCxn id="37" idx="6"/>
          </p:cNvCxnSpPr>
          <p:nvPr/>
        </p:nvCxnSpPr>
        <p:spPr>
          <a:xfrm rot="5400000">
            <a:off x="5104442" y="1430153"/>
            <a:ext cx="208049" cy="21164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3C155FA-3C87-4A14-9E8F-CF21369B407A}"/>
              </a:ext>
            </a:extLst>
          </p:cNvPr>
          <p:cNvSpPr/>
          <p:nvPr/>
        </p:nvSpPr>
        <p:spPr>
          <a:xfrm>
            <a:off x="2188379" y="2133146"/>
            <a:ext cx="1961851" cy="91853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8" name="Connector: Elbow 37">
            <a:extLst>
              <a:ext uri="{FF2B5EF4-FFF2-40B4-BE49-F238E27FC236}">
                <a16:creationId xmlns:a16="http://schemas.microsoft.com/office/drawing/2014/main" id="{CB871719-5E72-4E87-812D-4CD8C4F07284}"/>
              </a:ext>
            </a:extLst>
          </p:cNvPr>
          <p:cNvCxnSpPr>
            <a:cxnSpLocks/>
          </p:cNvCxnSpPr>
          <p:nvPr/>
        </p:nvCxnSpPr>
        <p:spPr>
          <a:xfrm>
            <a:off x="1554067" y="2592412"/>
            <a:ext cx="634312" cy="1"/>
          </a:xfrm>
          <a:prstGeom prst="bentConnector3">
            <a:avLst>
              <a:gd name="adj1" fmla="val 50000"/>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B1BDB076-599A-43E0-A2DD-01CF6FC1ABBC}"/>
              </a:ext>
            </a:extLst>
          </p:cNvPr>
          <p:cNvSpPr>
            <a:spLocks noGrp="1"/>
          </p:cNvSpPr>
          <p:nvPr>
            <p:ph type="sldNum" sz="quarter" idx="12"/>
          </p:nvPr>
        </p:nvSpPr>
        <p:spPr/>
        <p:txBody>
          <a:bodyPr/>
          <a:lstStyle/>
          <a:p>
            <a:fld id="{7CA78350-4552-420E-BD14-6B06126264AB}" type="slidenum">
              <a:rPr lang="en-US" smtClean="0"/>
              <a:t>15</a:t>
            </a:fld>
            <a:endParaRPr lang="en-US"/>
          </a:p>
        </p:txBody>
      </p:sp>
      <p:sp>
        <p:nvSpPr>
          <p:cNvPr id="17" name="TextBox 16">
            <a:extLst>
              <a:ext uri="{FF2B5EF4-FFF2-40B4-BE49-F238E27FC236}">
                <a16:creationId xmlns:a16="http://schemas.microsoft.com/office/drawing/2014/main" id="{6B6C6C5E-80D4-43A4-82B5-277FA8A010F6}"/>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1502656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D0E633B-719B-8B44-97ED-F421EF9B5C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5470" y="493594"/>
            <a:ext cx="4800600" cy="5772265"/>
          </a:xfrm>
          <a:prstGeom prst="rect">
            <a:avLst/>
          </a:prstGeom>
        </p:spPr>
      </p:pic>
      <p:pic>
        <p:nvPicPr>
          <p:cNvPr id="5" name="Picture 4">
            <a:extLst>
              <a:ext uri="{FF2B5EF4-FFF2-40B4-BE49-F238E27FC236}">
                <a16:creationId xmlns:a16="http://schemas.microsoft.com/office/drawing/2014/main" id="{D439D4B9-7D58-394E-B5BB-E79A94E444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93594"/>
            <a:ext cx="4800600" cy="5772265"/>
          </a:xfrm>
          <a:prstGeom prst="rect">
            <a:avLst/>
          </a:prstGeom>
        </p:spPr>
      </p:pic>
      <p:sp>
        <p:nvSpPr>
          <p:cNvPr id="12" name="TextBox 11">
            <a:extLst>
              <a:ext uri="{FF2B5EF4-FFF2-40B4-BE49-F238E27FC236}">
                <a16:creationId xmlns:a16="http://schemas.microsoft.com/office/drawing/2014/main" id="{958D4542-A329-E14F-B86E-B797150178EF}"/>
              </a:ext>
            </a:extLst>
          </p:cNvPr>
          <p:cNvSpPr txBox="1"/>
          <p:nvPr/>
        </p:nvSpPr>
        <p:spPr>
          <a:xfrm>
            <a:off x="346359" y="122556"/>
            <a:ext cx="8481955" cy="584775"/>
          </a:xfrm>
          <a:prstGeom prst="rect">
            <a:avLst/>
          </a:prstGeom>
          <a:noFill/>
        </p:spPr>
        <p:txBody>
          <a:bodyPr wrap="square" rtlCol="0">
            <a:spAutoFit/>
          </a:bodyPr>
          <a:lstStyle/>
          <a:p>
            <a:r>
              <a:rPr lang="en-US" sz="3200" b="1" dirty="0"/>
              <a:t>Summary of BCSD &amp; MACA delta change</a:t>
            </a:r>
          </a:p>
        </p:txBody>
      </p:sp>
      <p:cxnSp>
        <p:nvCxnSpPr>
          <p:cNvPr id="13" name="Straight Connector 12">
            <a:extLst>
              <a:ext uri="{FF2B5EF4-FFF2-40B4-BE49-F238E27FC236}">
                <a16:creationId xmlns:a16="http://schemas.microsoft.com/office/drawing/2014/main" id="{4E10FE29-4B26-ED40-A523-4F786459A937}"/>
              </a:ext>
            </a:extLst>
          </p:cNvPr>
          <p:cNvCxnSpPr>
            <a:cxnSpLocks/>
          </p:cNvCxnSpPr>
          <p:nvPr/>
        </p:nvCxnSpPr>
        <p:spPr>
          <a:xfrm>
            <a:off x="640223" y="4002875"/>
            <a:ext cx="3708875" cy="0"/>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FF1F3F0B-37A0-6845-A72A-14DBC065C32A}"/>
              </a:ext>
            </a:extLst>
          </p:cNvPr>
          <p:cNvCxnSpPr>
            <a:cxnSpLocks/>
          </p:cNvCxnSpPr>
          <p:nvPr/>
        </p:nvCxnSpPr>
        <p:spPr>
          <a:xfrm>
            <a:off x="5141964" y="3087670"/>
            <a:ext cx="3708875" cy="0"/>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74D64A39-C0D4-0C41-A12A-629A8B508D16}"/>
              </a:ext>
            </a:extLst>
          </p:cNvPr>
          <p:cNvSpPr txBox="1"/>
          <p:nvPr/>
        </p:nvSpPr>
        <p:spPr>
          <a:xfrm rot="16200000">
            <a:off x="3089292" y="3159893"/>
            <a:ext cx="3273029" cy="369332"/>
          </a:xfrm>
          <a:prstGeom prst="rect">
            <a:avLst/>
          </a:prstGeom>
          <a:solidFill>
            <a:schemeClr val="bg1"/>
          </a:solidFill>
        </p:spPr>
        <p:txBody>
          <a:bodyPr wrap="square" rtlCol="0">
            <a:spAutoFit/>
          </a:bodyPr>
          <a:lstStyle/>
          <a:p>
            <a:pPr algn="ctr"/>
            <a:r>
              <a:rPr lang="en-US" dirty="0"/>
              <a:t>Temperature Change (Celsius)</a:t>
            </a:r>
          </a:p>
        </p:txBody>
      </p:sp>
      <p:sp>
        <p:nvSpPr>
          <p:cNvPr id="17" name="TextBox 16">
            <a:extLst>
              <a:ext uri="{FF2B5EF4-FFF2-40B4-BE49-F238E27FC236}">
                <a16:creationId xmlns:a16="http://schemas.microsoft.com/office/drawing/2014/main" id="{18FC2E78-C9E9-6143-AE00-9321AE7D5841}"/>
              </a:ext>
            </a:extLst>
          </p:cNvPr>
          <p:cNvSpPr txBox="1"/>
          <p:nvPr/>
        </p:nvSpPr>
        <p:spPr>
          <a:xfrm rot="16200000">
            <a:off x="-1393843" y="3196933"/>
            <a:ext cx="3273029" cy="369332"/>
          </a:xfrm>
          <a:prstGeom prst="rect">
            <a:avLst/>
          </a:prstGeom>
          <a:solidFill>
            <a:schemeClr val="bg1"/>
          </a:solidFill>
        </p:spPr>
        <p:txBody>
          <a:bodyPr wrap="square" rtlCol="0">
            <a:spAutoFit/>
          </a:bodyPr>
          <a:lstStyle/>
          <a:p>
            <a:pPr algn="ctr"/>
            <a:r>
              <a:rPr lang="en-US" dirty="0"/>
              <a:t>Precipitation Change (percent)</a:t>
            </a:r>
          </a:p>
        </p:txBody>
      </p:sp>
      <p:sp>
        <p:nvSpPr>
          <p:cNvPr id="19" name="TextBox 18">
            <a:extLst>
              <a:ext uri="{FF2B5EF4-FFF2-40B4-BE49-F238E27FC236}">
                <a16:creationId xmlns:a16="http://schemas.microsoft.com/office/drawing/2014/main" id="{CBA51D2F-ACE8-BD44-A0BA-8DE727258F3C}"/>
              </a:ext>
            </a:extLst>
          </p:cNvPr>
          <p:cNvSpPr txBox="1"/>
          <p:nvPr/>
        </p:nvSpPr>
        <p:spPr>
          <a:xfrm>
            <a:off x="616370" y="5657966"/>
            <a:ext cx="941283" cy="510909"/>
          </a:xfrm>
          <a:prstGeom prst="rect">
            <a:avLst/>
          </a:prstGeom>
          <a:solidFill>
            <a:schemeClr val="bg1"/>
          </a:solidFill>
        </p:spPr>
        <p:txBody>
          <a:bodyPr wrap="none" tIns="9144" bIns="9144" rtlCol="0">
            <a:spAutoFit/>
          </a:bodyPr>
          <a:lstStyle/>
          <a:p>
            <a:pPr algn="ctr"/>
            <a:r>
              <a:rPr lang="en-US" sz="1600" b="1" dirty="0"/>
              <a:t>BCSD</a:t>
            </a:r>
          </a:p>
          <a:p>
            <a:pPr algn="ctr"/>
            <a:r>
              <a:rPr lang="en-US" sz="1600" b="1" dirty="0"/>
              <a:t>19 GCMs</a:t>
            </a:r>
          </a:p>
        </p:txBody>
      </p:sp>
      <p:sp>
        <p:nvSpPr>
          <p:cNvPr id="20" name="TextBox 19">
            <a:extLst>
              <a:ext uri="{FF2B5EF4-FFF2-40B4-BE49-F238E27FC236}">
                <a16:creationId xmlns:a16="http://schemas.microsoft.com/office/drawing/2014/main" id="{3C1B0ED0-BA8D-9A4E-983B-F95750637116}"/>
              </a:ext>
            </a:extLst>
          </p:cNvPr>
          <p:cNvSpPr txBox="1"/>
          <p:nvPr/>
        </p:nvSpPr>
        <p:spPr>
          <a:xfrm>
            <a:off x="1554435" y="5657966"/>
            <a:ext cx="941283" cy="510909"/>
          </a:xfrm>
          <a:prstGeom prst="rect">
            <a:avLst/>
          </a:prstGeom>
          <a:solidFill>
            <a:schemeClr val="bg1"/>
          </a:solidFill>
        </p:spPr>
        <p:txBody>
          <a:bodyPr wrap="none" tIns="9144" bIns="9144" rtlCol="0">
            <a:spAutoFit/>
          </a:bodyPr>
          <a:lstStyle/>
          <a:p>
            <a:pPr algn="ctr"/>
            <a:r>
              <a:rPr lang="en-US" sz="1600" b="1" dirty="0"/>
              <a:t>MACA</a:t>
            </a:r>
          </a:p>
          <a:p>
            <a:pPr algn="ctr"/>
            <a:r>
              <a:rPr lang="en-US" sz="1600" b="1" dirty="0"/>
              <a:t>19 GCMs</a:t>
            </a:r>
          </a:p>
        </p:txBody>
      </p:sp>
      <p:sp>
        <p:nvSpPr>
          <p:cNvPr id="21" name="TextBox 20">
            <a:extLst>
              <a:ext uri="{FF2B5EF4-FFF2-40B4-BE49-F238E27FC236}">
                <a16:creationId xmlns:a16="http://schemas.microsoft.com/office/drawing/2014/main" id="{B954C5AD-D67D-7447-B7FC-3A150866806A}"/>
              </a:ext>
            </a:extLst>
          </p:cNvPr>
          <p:cNvSpPr txBox="1"/>
          <p:nvPr/>
        </p:nvSpPr>
        <p:spPr>
          <a:xfrm>
            <a:off x="2478758" y="5657965"/>
            <a:ext cx="941283" cy="510909"/>
          </a:xfrm>
          <a:prstGeom prst="rect">
            <a:avLst/>
          </a:prstGeom>
          <a:solidFill>
            <a:schemeClr val="bg1"/>
          </a:solidFill>
        </p:spPr>
        <p:txBody>
          <a:bodyPr wrap="none" tIns="9144" bIns="9144" rtlCol="0">
            <a:spAutoFit/>
          </a:bodyPr>
          <a:lstStyle/>
          <a:p>
            <a:pPr algn="ctr"/>
            <a:r>
              <a:rPr lang="en-US" sz="1600" b="1" dirty="0"/>
              <a:t>BCSD</a:t>
            </a:r>
          </a:p>
          <a:p>
            <a:pPr algn="ctr"/>
            <a:r>
              <a:rPr lang="en-US" sz="1600" b="1" dirty="0"/>
              <a:t>31 GCMs</a:t>
            </a:r>
          </a:p>
        </p:txBody>
      </p:sp>
      <p:sp>
        <p:nvSpPr>
          <p:cNvPr id="22" name="TextBox 21">
            <a:extLst>
              <a:ext uri="{FF2B5EF4-FFF2-40B4-BE49-F238E27FC236}">
                <a16:creationId xmlns:a16="http://schemas.microsoft.com/office/drawing/2014/main" id="{93C1AEA3-955F-3844-9CCD-2CC8124665BF}"/>
              </a:ext>
            </a:extLst>
          </p:cNvPr>
          <p:cNvSpPr txBox="1"/>
          <p:nvPr/>
        </p:nvSpPr>
        <p:spPr>
          <a:xfrm>
            <a:off x="3416823" y="5657964"/>
            <a:ext cx="941283" cy="510909"/>
          </a:xfrm>
          <a:prstGeom prst="rect">
            <a:avLst/>
          </a:prstGeom>
          <a:solidFill>
            <a:schemeClr val="bg1"/>
          </a:solidFill>
        </p:spPr>
        <p:txBody>
          <a:bodyPr wrap="none" tIns="9144" bIns="9144" rtlCol="0">
            <a:spAutoFit/>
          </a:bodyPr>
          <a:lstStyle/>
          <a:p>
            <a:pPr algn="ctr"/>
            <a:r>
              <a:rPr lang="en-US" sz="1600" b="1" dirty="0"/>
              <a:t>MACA</a:t>
            </a:r>
          </a:p>
          <a:p>
            <a:pPr algn="ctr"/>
            <a:r>
              <a:rPr lang="en-US" sz="1600" b="1" dirty="0"/>
              <a:t>20 GCMs</a:t>
            </a:r>
          </a:p>
        </p:txBody>
      </p:sp>
      <p:sp>
        <p:nvSpPr>
          <p:cNvPr id="8" name="TextBox 7">
            <a:extLst>
              <a:ext uri="{FF2B5EF4-FFF2-40B4-BE49-F238E27FC236}">
                <a16:creationId xmlns:a16="http://schemas.microsoft.com/office/drawing/2014/main" id="{5753EA57-E791-C645-923B-91A1ABD5E2F2}"/>
              </a:ext>
            </a:extLst>
          </p:cNvPr>
          <p:cNvSpPr txBox="1"/>
          <p:nvPr/>
        </p:nvSpPr>
        <p:spPr>
          <a:xfrm>
            <a:off x="510384" y="6326112"/>
            <a:ext cx="2185109" cy="369332"/>
          </a:xfrm>
          <a:prstGeom prst="rect">
            <a:avLst/>
          </a:prstGeom>
          <a:noFill/>
        </p:spPr>
        <p:txBody>
          <a:bodyPr wrap="square" rtlCol="0">
            <a:spAutoFit/>
          </a:bodyPr>
          <a:lstStyle/>
          <a:p>
            <a:pPr algn="ctr"/>
            <a:r>
              <a:rPr lang="en-US" dirty="0"/>
              <a:t>Identical set of GCMs</a:t>
            </a:r>
          </a:p>
        </p:txBody>
      </p:sp>
      <p:sp>
        <p:nvSpPr>
          <p:cNvPr id="23" name="Right Brace 22">
            <a:extLst>
              <a:ext uri="{FF2B5EF4-FFF2-40B4-BE49-F238E27FC236}">
                <a16:creationId xmlns:a16="http://schemas.microsoft.com/office/drawing/2014/main" id="{AFEA43DC-1EE5-5040-90FF-C815B6C879FE}"/>
              </a:ext>
            </a:extLst>
          </p:cNvPr>
          <p:cNvSpPr/>
          <p:nvPr/>
        </p:nvSpPr>
        <p:spPr>
          <a:xfrm rot="5400000">
            <a:off x="1456335" y="5316044"/>
            <a:ext cx="170102" cy="1850034"/>
          </a:xfrm>
          <a:prstGeom prst="rightBrace">
            <a:avLst>
              <a:gd name="adj1" fmla="val 381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B3F12E2-5CD0-B145-AA44-A3E757D1F8FD}"/>
              </a:ext>
            </a:extLst>
          </p:cNvPr>
          <p:cNvSpPr txBox="1"/>
          <p:nvPr/>
        </p:nvSpPr>
        <p:spPr>
          <a:xfrm>
            <a:off x="5027921" y="6328367"/>
            <a:ext cx="2185109" cy="369332"/>
          </a:xfrm>
          <a:prstGeom prst="rect">
            <a:avLst/>
          </a:prstGeom>
          <a:noFill/>
        </p:spPr>
        <p:txBody>
          <a:bodyPr wrap="square" rtlCol="0">
            <a:spAutoFit/>
          </a:bodyPr>
          <a:lstStyle/>
          <a:p>
            <a:pPr algn="ctr"/>
            <a:r>
              <a:rPr lang="en-US" dirty="0"/>
              <a:t>Identical set of GCMs</a:t>
            </a:r>
          </a:p>
        </p:txBody>
      </p:sp>
      <p:sp>
        <p:nvSpPr>
          <p:cNvPr id="25" name="Right Brace 24">
            <a:extLst>
              <a:ext uri="{FF2B5EF4-FFF2-40B4-BE49-F238E27FC236}">
                <a16:creationId xmlns:a16="http://schemas.microsoft.com/office/drawing/2014/main" id="{26CDA2B6-242F-A842-BB6A-20022A8AEC9E}"/>
              </a:ext>
            </a:extLst>
          </p:cNvPr>
          <p:cNvSpPr/>
          <p:nvPr/>
        </p:nvSpPr>
        <p:spPr>
          <a:xfrm rot="5400000">
            <a:off x="5973872" y="5318299"/>
            <a:ext cx="170102" cy="1850034"/>
          </a:xfrm>
          <a:prstGeom prst="rightBrace">
            <a:avLst>
              <a:gd name="adj1" fmla="val 3812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F670B97B-C243-DD4F-AEBD-BF47839EAA5A}"/>
              </a:ext>
            </a:extLst>
          </p:cNvPr>
          <p:cNvSpPr txBox="1"/>
          <p:nvPr/>
        </p:nvSpPr>
        <p:spPr>
          <a:xfrm>
            <a:off x="5124253" y="5657964"/>
            <a:ext cx="941283" cy="510909"/>
          </a:xfrm>
          <a:prstGeom prst="rect">
            <a:avLst/>
          </a:prstGeom>
          <a:solidFill>
            <a:schemeClr val="bg1"/>
          </a:solidFill>
        </p:spPr>
        <p:txBody>
          <a:bodyPr wrap="none" tIns="9144" bIns="9144" rtlCol="0">
            <a:spAutoFit/>
          </a:bodyPr>
          <a:lstStyle/>
          <a:p>
            <a:pPr algn="ctr"/>
            <a:r>
              <a:rPr lang="en-US" sz="1600" b="1" dirty="0"/>
              <a:t>BCSD</a:t>
            </a:r>
          </a:p>
          <a:p>
            <a:pPr algn="ctr"/>
            <a:r>
              <a:rPr lang="en-US" sz="1600" b="1" dirty="0"/>
              <a:t>19 GCMs</a:t>
            </a:r>
          </a:p>
        </p:txBody>
      </p:sp>
      <p:sp>
        <p:nvSpPr>
          <p:cNvPr id="27" name="TextBox 26">
            <a:extLst>
              <a:ext uri="{FF2B5EF4-FFF2-40B4-BE49-F238E27FC236}">
                <a16:creationId xmlns:a16="http://schemas.microsoft.com/office/drawing/2014/main" id="{ED82B66A-5431-F84F-840B-C46FB143FD5B}"/>
              </a:ext>
            </a:extLst>
          </p:cNvPr>
          <p:cNvSpPr txBox="1"/>
          <p:nvPr/>
        </p:nvSpPr>
        <p:spPr>
          <a:xfrm>
            <a:off x="6062318" y="5657964"/>
            <a:ext cx="941283" cy="510909"/>
          </a:xfrm>
          <a:prstGeom prst="rect">
            <a:avLst/>
          </a:prstGeom>
          <a:solidFill>
            <a:schemeClr val="bg1"/>
          </a:solidFill>
        </p:spPr>
        <p:txBody>
          <a:bodyPr wrap="none" tIns="9144" bIns="9144" rtlCol="0">
            <a:spAutoFit/>
          </a:bodyPr>
          <a:lstStyle/>
          <a:p>
            <a:pPr algn="ctr"/>
            <a:r>
              <a:rPr lang="en-US" sz="1600" b="1" dirty="0"/>
              <a:t>MACA</a:t>
            </a:r>
          </a:p>
          <a:p>
            <a:pPr algn="ctr"/>
            <a:r>
              <a:rPr lang="en-US" sz="1600" b="1" dirty="0"/>
              <a:t>19 GCMs</a:t>
            </a:r>
          </a:p>
        </p:txBody>
      </p:sp>
      <p:sp>
        <p:nvSpPr>
          <p:cNvPr id="28" name="TextBox 27">
            <a:extLst>
              <a:ext uri="{FF2B5EF4-FFF2-40B4-BE49-F238E27FC236}">
                <a16:creationId xmlns:a16="http://schemas.microsoft.com/office/drawing/2014/main" id="{7EB6E512-1D77-2D48-B977-E4825C5AC5F9}"/>
              </a:ext>
            </a:extLst>
          </p:cNvPr>
          <p:cNvSpPr txBox="1"/>
          <p:nvPr/>
        </p:nvSpPr>
        <p:spPr>
          <a:xfrm>
            <a:off x="6986641" y="5657963"/>
            <a:ext cx="941283" cy="510909"/>
          </a:xfrm>
          <a:prstGeom prst="rect">
            <a:avLst/>
          </a:prstGeom>
          <a:solidFill>
            <a:schemeClr val="bg1"/>
          </a:solidFill>
        </p:spPr>
        <p:txBody>
          <a:bodyPr wrap="none" tIns="9144" bIns="9144" rtlCol="0">
            <a:spAutoFit/>
          </a:bodyPr>
          <a:lstStyle/>
          <a:p>
            <a:pPr algn="ctr"/>
            <a:r>
              <a:rPr lang="en-US" sz="1600" b="1" dirty="0"/>
              <a:t>BCSD</a:t>
            </a:r>
          </a:p>
          <a:p>
            <a:pPr algn="ctr"/>
            <a:r>
              <a:rPr lang="en-US" sz="1600" b="1" dirty="0"/>
              <a:t>31 GCMs</a:t>
            </a:r>
          </a:p>
        </p:txBody>
      </p:sp>
      <p:sp>
        <p:nvSpPr>
          <p:cNvPr id="29" name="TextBox 28">
            <a:extLst>
              <a:ext uri="{FF2B5EF4-FFF2-40B4-BE49-F238E27FC236}">
                <a16:creationId xmlns:a16="http://schemas.microsoft.com/office/drawing/2014/main" id="{63F3D548-D095-2544-BB60-2CC7E24AE55C}"/>
              </a:ext>
            </a:extLst>
          </p:cNvPr>
          <p:cNvSpPr txBox="1"/>
          <p:nvPr/>
        </p:nvSpPr>
        <p:spPr>
          <a:xfrm>
            <a:off x="7924706" y="5657962"/>
            <a:ext cx="941283" cy="510909"/>
          </a:xfrm>
          <a:prstGeom prst="rect">
            <a:avLst/>
          </a:prstGeom>
          <a:solidFill>
            <a:schemeClr val="bg1"/>
          </a:solidFill>
        </p:spPr>
        <p:txBody>
          <a:bodyPr wrap="none" tIns="9144" bIns="9144" rtlCol="0">
            <a:spAutoFit/>
          </a:bodyPr>
          <a:lstStyle/>
          <a:p>
            <a:pPr algn="ctr"/>
            <a:r>
              <a:rPr lang="en-US" sz="1600" b="1" dirty="0"/>
              <a:t>MACA</a:t>
            </a:r>
          </a:p>
          <a:p>
            <a:pPr algn="ctr"/>
            <a:r>
              <a:rPr lang="en-US" sz="1600" b="1" dirty="0"/>
              <a:t>20 GCMs</a:t>
            </a:r>
          </a:p>
        </p:txBody>
      </p:sp>
      <p:sp>
        <p:nvSpPr>
          <p:cNvPr id="30" name="TextBox 29">
            <a:extLst>
              <a:ext uri="{FF2B5EF4-FFF2-40B4-BE49-F238E27FC236}">
                <a16:creationId xmlns:a16="http://schemas.microsoft.com/office/drawing/2014/main" id="{96638DEE-7887-4B49-B2A2-6B747829D2A9}"/>
              </a:ext>
            </a:extLst>
          </p:cNvPr>
          <p:cNvSpPr txBox="1"/>
          <p:nvPr/>
        </p:nvSpPr>
        <p:spPr>
          <a:xfrm>
            <a:off x="7498900" y="196422"/>
            <a:ext cx="1487203" cy="572464"/>
          </a:xfrm>
          <a:prstGeom prst="rect">
            <a:avLst/>
          </a:prstGeom>
          <a:solidFill>
            <a:schemeClr val="bg1"/>
          </a:solidFill>
        </p:spPr>
        <p:txBody>
          <a:bodyPr wrap="none" tIns="9144" bIns="9144" rtlCol="0">
            <a:spAutoFit/>
          </a:bodyPr>
          <a:lstStyle/>
          <a:p>
            <a:pPr algn="ctr"/>
            <a:r>
              <a:rPr lang="en-US" b="1" dirty="0">
                <a:solidFill>
                  <a:schemeClr val="accent2"/>
                </a:solidFill>
              </a:rPr>
              <a:t>RCP 8.5</a:t>
            </a:r>
          </a:p>
          <a:p>
            <a:pPr algn="ctr"/>
            <a:r>
              <a:rPr lang="en-US" b="1" dirty="0"/>
              <a:t>2050 vs. 1995</a:t>
            </a:r>
          </a:p>
        </p:txBody>
      </p:sp>
      <p:sp>
        <p:nvSpPr>
          <p:cNvPr id="31" name="Slide Number Placeholder 3">
            <a:extLst>
              <a:ext uri="{FF2B5EF4-FFF2-40B4-BE49-F238E27FC236}">
                <a16:creationId xmlns:a16="http://schemas.microsoft.com/office/drawing/2014/main" id="{83E97249-BDB8-0046-A320-68A87DB1237E}"/>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16</a:t>
            </a:fld>
            <a:endParaRPr lang="en-US" sz="2000" b="1" dirty="0"/>
          </a:p>
        </p:txBody>
      </p:sp>
    </p:spTree>
    <p:extLst>
      <p:ext uri="{BB962C8B-B14F-4D97-AF65-F5344CB8AC3E}">
        <p14:creationId xmlns:p14="http://schemas.microsoft.com/office/powerpoint/2010/main" val="1836551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7E6279-F8E5-5246-8644-B88DAA30A6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6613" y="168519"/>
            <a:ext cx="5029200" cy="3227070"/>
          </a:xfrm>
          <a:prstGeom prst="rect">
            <a:avLst/>
          </a:prstGeom>
        </p:spPr>
      </p:pic>
      <p:pic>
        <p:nvPicPr>
          <p:cNvPr id="20" name="Picture 19">
            <a:extLst>
              <a:ext uri="{FF2B5EF4-FFF2-40B4-BE49-F238E27FC236}">
                <a16:creationId xmlns:a16="http://schemas.microsoft.com/office/drawing/2014/main" id="{68EC4061-D311-1848-8141-961D77118D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613" y="3450770"/>
            <a:ext cx="5029200" cy="3213100"/>
          </a:xfrm>
          <a:prstGeom prst="rect">
            <a:avLst/>
          </a:prstGeom>
        </p:spPr>
      </p:pic>
      <p:sp>
        <p:nvSpPr>
          <p:cNvPr id="21" name="TextBox 20">
            <a:extLst>
              <a:ext uri="{FF2B5EF4-FFF2-40B4-BE49-F238E27FC236}">
                <a16:creationId xmlns:a16="http://schemas.microsoft.com/office/drawing/2014/main" id="{126C17C5-FA36-0D41-B698-F46C5E62355C}"/>
              </a:ext>
            </a:extLst>
          </p:cNvPr>
          <p:cNvSpPr txBox="1"/>
          <p:nvPr/>
        </p:nvSpPr>
        <p:spPr>
          <a:xfrm>
            <a:off x="7498900" y="196422"/>
            <a:ext cx="1487203" cy="572464"/>
          </a:xfrm>
          <a:prstGeom prst="rect">
            <a:avLst/>
          </a:prstGeom>
          <a:solidFill>
            <a:schemeClr val="bg1"/>
          </a:solidFill>
        </p:spPr>
        <p:txBody>
          <a:bodyPr wrap="none" tIns="9144" bIns="9144" rtlCol="0">
            <a:spAutoFit/>
          </a:bodyPr>
          <a:lstStyle/>
          <a:p>
            <a:pPr algn="ctr"/>
            <a:r>
              <a:rPr lang="en-US" b="1" dirty="0">
                <a:solidFill>
                  <a:schemeClr val="accent2"/>
                </a:solidFill>
              </a:rPr>
              <a:t>RCP 8.5</a:t>
            </a:r>
          </a:p>
          <a:p>
            <a:pPr algn="ctr"/>
            <a:r>
              <a:rPr lang="en-US" b="1" dirty="0"/>
              <a:t>2050 vs. 1995</a:t>
            </a:r>
          </a:p>
        </p:txBody>
      </p:sp>
      <p:sp>
        <p:nvSpPr>
          <p:cNvPr id="23" name="Slide Number Placeholder 3">
            <a:extLst>
              <a:ext uri="{FF2B5EF4-FFF2-40B4-BE49-F238E27FC236}">
                <a16:creationId xmlns:a16="http://schemas.microsoft.com/office/drawing/2014/main" id="{5BB21E2F-7E99-C448-9714-0A7E06E526DD}"/>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17</a:t>
            </a:fld>
            <a:endParaRPr lang="en-US" sz="2000" b="1" dirty="0"/>
          </a:p>
        </p:txBody>
      </p:sp>
      <p:sp>
        <p:nvSpPr>
          <p:cNvPr id="25" name="TextBox 24">
            <a:extLst>
              <a:ext uri="{FF2B5EF4-FFF2-40B4-BE49-F238E27FC236}">
                <a16:creationId xmlns:a16="http://schemas.microsoft.com/office/drawing/2014/main" id="{2A816EBC-3683-864A-89D9-05DBCD0AEB57}"/>
              </a:ext>
            </a:extLst>
          </p:cNvPr>
          <p:cNvSpPr txBox="1"/>
          <p:nvPr/>
        </p:nvSpPr>
        <p:spPr>
          <a:xfrm rot="19140000">
            <a:off x="2921398" y="781563"/>
            <a:ext cx="766557" cy="261610"/>
          </a:xfrm>
          <a:prstGeom prst="rect">
            <a:avLst/>
          </a:prstGeom>
          <a:noFill/>
        </p:spPr>
        <p:txBody>
          <a:bodyPr wrap="none" rtlCol="0">
            <a:spAutoFit/>
          </a:bodyPr>
          <a:lstStyle/>
          <a:p>
            <a:r>
              <a:rPr lang="en-US" sz="1100" b="1" dirty="0"/>
              <a:t>1 to 1 line</a:t>
            </a:r>
          </a:p>
        </p:txBody>
      </p:sp>
      <p:sp>
        <p:nvSpPr>
          <p:cNvPr id="26" name="TextBox 25">
            <a:extLst>
              <a:ext uri="{FF2B5EF4-FFF2-40B4-BE49-F238E27FC236}">
                <a16:creationId xmlns:a16="http://schemas.microsoft.com/office/drawing/2014/main" id="{F136A92C-6844-1948-B005-FDCFDDD0C644}"/>
              </a:ext>
            </a:extLst>
          </p:cNvPr>
          <p:cNvSpPr txBox="1"/>
          <p:nvPr/>
        </p:nvSpPr>
        <p:spPr>
          <a:xfrm rot="19980000">
            <a:off x="4210512" y="3958515"/>
            <a:ext cx="766557" cy="261610"/>
          </a:xfrm>
          <a:prstGeom prst="rect">
            <a:avLst/>
          </a:prstGeom>
          <a:noFill/>
        </p:spPr>
        <p:txBody>
          <a:bodyPr wrap="none" rtlCol="0">
            <a:spAutoFit/>
          </a:bodyPr>
          <a:lstStyle/>
          <a:p>
            <a:r>
              <a:rPr lang="en-US" sz="1100" b="1" dirty="0"/>
              <a:t>1 to 1 line</a:t>
            </a:r>
          </a:p>
        </p:txBody>
      </p:sp>
      <p:sp>
        <p:nvSpPr>
          <p:cNvPr id="10" name="TextBox 9">
            <a:extLst>
              <a:ext uri="{FF2B5EF4-FFF2-40B4-BE49-F238E27FC236}">
                <a16:creationId xmlns:a16="http://schemas.microsoft.com/office/drawing/2014/main" id="{97C8330F-69DD-6746-823C-F855A74E56ED}"/>
              </a:ext>
            </a:extLst>
          </p:cNvPr>
          <p:cNvSpPr txBox="1"/>
          <p:nvPr/>
        </p:nvSpPr>
        <p:spPr>
          <a:xfrm>
            <a:off x="5255813" y="1487852"/>
            <a:ext cx="3681454" cy="1323439"/>
          </a:xfrm>
          <a:prstGeom prst="rect">
            <a:avLst/>
          </a:prstGeom>
          <a:noFill/>
        </p:spPr>
        <p:txBody>
          <a:bodyPr wrap="square" rtlCol="0">
            <a:spAutoFit/>
          </a:bodyPr>
          <a:lstStyle/>
          <a:p>
            <a:r>
              <a:rPr lang="en-US" sz="2000" dirty="0"/>
              <a:t>Figure shows delta % change in annual rainfall volume from 19 matching GCMs after downscaling.</a:t>
            </a:r>
          </a:p>
        </p:txBody>
      </p:sp>
      <p:sp>
        <p:nvSpPr>
          <p:cNvPr id="11" name="TextBox 10">
            <a:extLst>
              <a:ext uri="{FF2B5EF4-FFF2-40B4-BE49-F238E27FC236}">
                <a16:creationId xmlns:a16="http://schemas.microsoft.com/office/drawing/2014/main" id="{1CF49B2C-DD05-AE41-8A82-A4BC4D33C5FE}"/>
              </a:ext>
            </a:extLst>
          </p:cNvPr>
          <p:cNvSpPr txBox="1"/>
          <p:nvPr/>
        </p:nvSpPr>
        <p:spPr>
          <a:xfrm>
            <a:off x="5255813" y="4796919"/>
            <a:ext cx="3681454" cy="1323439"/>
          </a:xfrm>
          <a:prstGeom prst="rect">
            <a:avLst/>
          </a:prstGeom>
          <a:noFill/>
        </p:spPr>
        <p:txBody>
          <a:bodyPr wrap="square" rtlCol="0">
            <a:spAutoFit/>
          </a:bodyPr>
          <a:lstStyle/>
          <a:p>
            <a:r>
              <a:rPr lang="en-US" sz="2000" dirty="0"/>
              <a:t>Figure shows delta degree Celsius change for temperature from 19 matching GCMs after downscaling.</a:t>
            </a:r>
          </a:p>
        </p:txBody>
      </p:sp>
    </p:spTree>
    <p:extLst>
      <p:ext uri="{BB962C8B-B14F-4D97-AF65-F5344CB8AC3E}">
        <p14:creationId xmlns:p14="http://schemas.microsoft.com/office/powerpoint/2010/main" val="2778772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DE79F2-B966-9B44-9066-A5D41A80D507}"/>
              </a:ext>
            </a:extLst>
          </p:cNvPr>
          <p:cNvSpPr txBox="1"/>
          <p:nvPr/>
        </p:nvSpPr>
        <p:spPr>
          <a:xfrm>
            <a:off x="346359" y="122556"/>
            <a:ext cx="8481955" cy="584775"/>
          </a:xfrm>
          <a:prstGeom prst="rect">
            <a:avLst/>
          </a:prstGeom>
          <a:noFill/>
        </p:spPr>
        <p:txBody>
          <a:bodyPr wrap="square" rtlCol="0">
            <a:spAutoFit/>
          </a:bodyPr>
          <a:lstStyle/>
          <a:p>
            <a:r>
              <a:rPr lang="en-US" sz="3200" b="1" dirty="0"/>
              <a:t>Falls Church, VA – </a:t>
            </a:r>
            <a:r>
              <a:rPr lang="en-US" sz="3200" b="1" u="sng" dirty="0"/>
              <a:t>Rainfall</a:t>
            </a:r>
          </a:p>
        </p:txBody>
      </p:sp>
      <p:pic>
        <p:nvPicPr>
          <p:cNvPr id="6" name="Picture 5">
            <a:extLst>
              <a:ext uri="{FF2B5EF4-FFF2-40B4-BE49-F238E27FC236}">
                <a16:creationId xmlns:a16="http://schemas.microsoft.com/office/drawing/2014/main" id="{62AF1B81-CCE7-FC4B-92EB-3946FB718E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936" y="1143000"/>
            <a:ext cx="8686800" cy="5084956"/>
          </a:xfrm>
          <a:prstGeom prst="rect">
            <a:avLst/>
          </a:prstGeom>
        </p:spPr>
      </p:pic>
      <p:sp>
        <p:nvSpPr>
          <p:cNvPr id="7" name="TextBox 6">
            <a:extLst>
              <a:ext uri="{FF2B5EF4-FFF2-40B4-BE49-F238E27FC236}">
                <a16:creationId xmlns:a16="http://schemas.microsoft.com/office/drawing/2014/main" id="{9DF2B27A-69A3-7C48-85F8-624FABFF5FE8}"/>
              </a:ext>
            </a:extLst>
          </p:cNvPr>
          <p:cNvSpPr txBox="1"/>
          <p:nvPr/>
        </p:nvSpPr>
        <p:spPr>
          <a:xfrm>
            <a:off x="7498900" y="196422"/>
            <a:ext cx="1487203" cy="572464"/>
          </a:xfrm>
          <a:prstGeom prst="rect">
            <a:avLst/>
          </a:prstGeom>
          <a:solidFill>
            <a:schemeClr val="bg1"/>
          </a:solidFill>
        </p:spPr>
        <p:txBody>
          <a:bodyPr wrap="none" tIns="9144" bIns="9144" rtlCol="0">
            <a:spAutoFit/>
          </a:bodyPr>
          <a:lstStyle/>
          <a:p>
            <a:pPr algn="ctr"/>
            <a:r>
              <a:rPr lang="en-US" b="1" dirty="0">
                <a:solidFill>
                  <a:schemeClr val="accent2"/>
                </a:solidFill>
              </a:rPr>
              <a:t>RCP 8.5</a:t>
            </a:r>
          </a:p>
          <a:p>
            <a:pPr algn="ctr"/>
            <a:r>
              <a:rPr lang="en-US" b="1" dirty="0"/>
              <a:t>2050 vs. 1995</a:t>
            </a:r>
          </a:p>
        </p:txBody>
      </p:sp>
      <p:sp>
        <p:nvSpPr>
          <p:cNvPr id="8" name="Slide Number Placeholder 3">
            <a:extLst>
              <a:ext uri="{FF2B5EF4-FFF2-40B4-BE49-F238E27FC236}">
                <a16:creationId xmlns:a16="http://schemas.microsoft.com/office/drawing/2014/main" id="{10019AFE-11C5-4E47-A17D-A4DD884C450B}"/>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18</a:t>
            </a:fld>
            <a:endParaRPr lang="en-US" sz="2000" b="1" dirty="0"/>
          </a:p>
        </p:txBody>
      </p:sp>
    </p:spTree>
    <p:extLst>
      <p:ext uri="{BB962C8B-B14F-4D97-AF65-F5344CB8AC3E}">
        <p14:creationId xmlns:p14="http://schemas.microsoft.com/office/powerpoint/2010/main" val="386221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DE79F2-B966-9B44-9066-A5D41A80D507}"/>
              </a:ext>
            </a:extLst>
          </p:cNvPr>
          <p:cNvSpPr txBox="1"/>
          <p:nvPr/>
        </p:nvSpPr>
        <p:spPr>
          <a:xfrm>
            <a:off x="346359" y="122556"/>
            <a:ext cx="8481955" cy="584775"/>
          </a:xfrm>
          <a:prstGeom prst="rect">
            <a:avLst/>
          </a:prstGeom>
          <a:noFill/>
        </p:spPr>
        <p:txBody>
          <a:bodyPr wrap="square" rtlCol="0">
            <a:spAutoFit/>
          </a:bodyPr>
          <a:lstStyle/>
          <a:p>
            <a:r>
              <a:rPr lang="en-US" sz="3200" b="1" dirty="0"/>
              <a:t>Falls Church, VA – </a:t>
            </a:r>
            <a:r>
              <a:rPr lang="en-US" sz="3200" b="1" u="sng" dirty="0"/>
              <a:t>Temperature</a:t>
            </a:r>
          </a:p>
        </p:txBody>
      </p:sp>
      <p:pic>
        <p:nvPicPr>
          <p:cNvPr id="7" name="Picture 6">
            <a:extLst>
              <a:ext uri="{FF2B5EF4-FFF2-40B4-BE49-F238E27FC236}">
                <a16:creationId xmlns:a16="http://schemas.microsoft.com/office/drawing/2014/main" id="{B17C420F-9F8F-294C-A561-DA8378A5EA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936" y="1143000"/>
            <a:ext cx="8686800" cy="5091856"/>
          </a:xfrm>
          <a:prstGeom prst="rect">
            <a:avLst/>
          </a:prstGeom>
        </p:spPr>
      </p:pic>
      <p:sp>
        <p:nvSpPr>
          <p:cNvPr id="8" name="TextBox 7">
            <a:extLst>
              <a:ext uri="{FF2B5EF4-FFF2-40B4-BE49-F238E27FC236}">
                <a16:creationId xmlns:a16="http://schemas.microsoft.com/office/drawing/2014/main" id="{B6109CB2-0D4A-CD43-9072-46DF9ADCAE6A}"/>
              </a:ext>
            </a:extLst>
          </p:cNvPr>
          <p:cNvSpPr txBox="1"/>
          <p:nvPr/>
        </p:nvSpPr>
        <p:spPr>
          <a:xfrm>
            <a:off x="7498900" y="196422"/>
            <a:ext cx="1487203" cy="572464"/>
          </a:xfrm>
          <a:prstGeom prst="rect">
            <a:avLst/>
          </a:prstGeom>
          <a:solidFill>
            <a:schemeClr val="bg1"/>
          </a:solidFill>
        </p:spPr>
        <p:txBody>
          <a:bodyPr wrap="none" tIns="9144" bIns="9144" rtlCol="0">
            <a:spAutoFit/>
          </a:bodyPr>
          <a:lstStyle/>
          <a:p>
            <a:pPr algn="ctr"/>
            <a:r>
              <a:rPr lang="en-US" b="1" dirty="0">
                <a:solidFill>
                  <a:schemeClr val="accent2"/>
                </a:solidFill>
              </a:rPr>
              <a:t>RCP 8.5</a:t>
            </a:r>
          </a:p>
          <a:p>
            <a:pPr algn="ctr"/>
            <a:r>
              <a:rPr lang="en-US" b="1" dirty="0"/>
              <a:t>2050 vs. 1995</a:t>
            </a:r>
          </a:p>
        </p:txBody>
      </p:sp>
      <p:sp>
        <p:nvSpPr>
          <p:cNvPr id="9" name="Slide Number Placeholder 3">
            <a:extLst>
              <a:ext uri="{FF2B5EF4-FFF2-40B4-BE49-F238E27FC236}">
                <a16:creationId xmlns:a16="http://schemas.microsoft.com/office/drawing/2014/main" id="{E96DC80F-6E1A-074C-8AFA-F049EFBDDEE1}"/>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19</a:t>
            </a:fld>
            <a:endParaRPr lang="en-US" sz="2000" b="1" dirty="0"/>
          </a:p>
        </p:txBody>
      </p:sp>
    </p:spTree>
    <p:extLst>
      <p:ext uri="{BB962C8B-B14F-4D97-AF65-F5344CB8AC3E}">
        <p14:creationId xmlns:p14="http://schemas.microsoft.com/office/powerpoint/2010/main" val="1279295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234" y="857251"/>
            <a:ext cx="7886700" cy="994172"/>
          </a:xfrm>
        </p:spPr>
        <p:txBody>
          <a:bodyPr/>
          <a:lstStyle/>
          <a:p>
            <a:pPr algn="ctr"/>
            <a:r>
              <a:rPr lang="en-US" b="1" dirty="0">
                <a:latin typeface="+mn-lt"/>
              </a:rPr>
              <a:t>Climate Change Loads: Nitrogen</a:t>
            </a:r>
            <a:endParaRPr lang="en-US" dirty="0">
              <a:latin typeface="+mn-lt"/>
            </a:endParaRPr>
          </a:p>
        </p:txBody>
      </p:sp>
      <p:sp>
        <p:nvSpPr>
          <p:cNvPr id="4" name="Slide Number Placeholder 3"/>
          <p:cNvSpPr>
            <a:spLocks noGrp="1"/>
          </p:cNvSpPr>
          <p:nvPr>
            <p:ph type="sldNum" sz="quarter" idx="12"/>
          </p:nvPr>
        </p:nvSpPr>
        <p:spPr/>
        <p:txBody>
          <a:bodyPr/>
          <a:lstStyle/>
          <a:p>
            <a:fld id="{5A8328EF-C2C8-4861-B0DA-8100FEBAF165}" type="slidenum">
              <a:rPr lang="en-US" smtClean="0"/>
              <a:t>2</a:t>
            </a:fld>
            <a:endParaRPr lang="en-US"/>
          </a:p>
        </p:txBody>
      </p:sp>
      <p:pic>
        <p:nvPicPr>
          <p:cNvPr id="5" name="Picture 4"/>
          <p:cNvPicPr>
            <a:picLocks noChangeAspect="1"/>
          </p:cNvPicPr>
          <p:nvPr/>
        </p:nvPicPr>
        <p:blipFill>
          <a:blip r:embed="rId2"/>
          <a:stretch>
            <a:fillRect/>
          </a:stretch>
        </p:blipFill>
        <p:spPr>
          <a:xfrm>
            <a:off x="0" y="1845945"/>
            <a:ext cx="9144000" cy="3166110"/>
          </a:xfrm>
          <a:prstGeom prst="rect">
            <a:avLst/>
          </a:prstGeom>
        </p:spPr>
      </p:pic>
      <p:sp>
        <p:nvSpPr>
          <p:cNvPr id="6" name="Rectangle 5"/>
          <p:cNvSpPr/>
          <p:nvPr/>
        </p:nvSpPr>
        <p:spPr>
          <a:xfrm>
            <a:off x="3353926" y="1851422"/>
            <a:ext cx="1109207" cy="3160633"/>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p:cNvSpPr txBox="1"/>
          <p:nvPr/>
        </p:nvSpPr>
        <p:spPr>
          <a:xfrm>
            <a:off x="0" y="5146447"/>
            <a:ext cx="2190566" cy="300082"/>
          </a:xfrm>
          <a:prstGeom prst="rect">
            <a:avLst/>
          </a:prstGeom>
          <a:noFill/>
        </p:spPr>
        <p:txBody>
          <a:bodyPr wrap="square" rtlCol="0">
            <a:spAutoFit/>
          </a:bodyPr>
          <a:lstStyle/>
          <a:p>
            <a:r>
              <a:rPr lang="en-US" sz="1350" dirty="0"/>
              <a:t>*Units: millions of pounds</a:t>
            </a:r>
          </a:p>
        </p:txBody>
      </p:sp>
      <p:sp>
        <p:nvSpPr>
          <p:cNvPr id="8" name="TextBox 7">
            <a:extLst>
              <a:ext uri="{FF2B5EF4-FFF2-40B4-BE49-F238E27FC236}">
                <a16:creationId xmlns:a16="http://schemas.microsoft.com/office/drawing/2014/main" id="{4A68D710-9134-4E37-924C-78C092C26A00}"/>
              </a:ext>
            </a:extLst>
          </p:cNvPr>
          <p:cNvSpPr txBox="1"/>
          <p:nvPr/>
        </p:nvSpPr>
        <p:spPr>
          <a:xfrm>
            <a:off x="1819747" y="172016"/>
            <a:ext cx="1678665" cy="369332"/>
          </a:xfrm>
          <a:prstGeom prst="rect">
            <a:avLst/>
          </a:prstGeom>
          <a:noFill/>
        </p:spPr>
        <p:txBody>
          <a:bodyPr wrap="none" rtlCol="0">
            <a:spAutoFit/>
          </a:bodyPr>
          <a:lstStyle/>
          <a:p>
            <a:r>
              <a:rPr lang="en-US" dirty="0"/>
              <a:t>December 2017</a:t>
            </a:r>
          </a:p>
        </p:txBody>
      </p:sp>
    </p:spTree>
    <p:extLst>
      <p:ext uri="{BB962C8B-B14F-4D97-AF65-F5344CB8AC3E}">
        <p14:creationId xmlns:p14="http://schemas.microsoft.com/office/powerpoint/2010/main" val="2511318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RCP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139D1BBC-47D8-4FBA-A968-70F2C2A20EFF}"/>
              </a:ext>
            </a:extLst>
          </p:cNvPr>
          <p:cNvSpPr/>
          <p:nvPr/>
        </p:nvSpPr>
        <p:spPr>
          <a:xfrm>
            <a:off x="5356177" y="1728953"/>
            <a:ext cx="1821048" cy="65541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34" name="Oval 33">
            <a:extLst>
              <a:ext uri="{FF2B5EF4-FFF2-40B4-BE49-F238E27FC236}">
                <a16:creationId xmlns:a16="http://schemas.microsoft.com/office/drawing/2014/main" id="{469872AD-2EDA-4DD7-A1CC-EDED88E9C2D9}"/>
              </a:ext>
            </a:extLst>
          </p:cNvPr>
          <p:cNvSpPr/>
          <p:nvPr/>
        </p:nvSpPr>
        <p:spPr>
          <a:xfrm>
            <a:off x="98513" y="2228805"/>
            <a:ext cx="1455554" cy="727213"/>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cxnSp>
        <p:nvCxnSpPr>
          <p:cNvPr id="35" name="Connector: Elbow 34">
            <a:extLst>
              <a:ext uri="{FF2B5EF4-FFF2-40B4-BE49-F238E27FC236}">
                <a16:creationId xmlns:a16="http://schemas.microsoft.com/office/drawing/2014/main" id="{93873C11-DFB6-4AF8-8245-C975494365E2}"/>
              </a:ext>
            </a:extLst>
          </p:cNvPr>
          <p:cNvCxnSpPr>
            <a:cxnSpLocks/>
            <a:stCxn id="32" idx="4"/>
            <a:endCxn id="37" idx="6"/>
          </p:cNvCxnSpPr>
          <p:nvPr/>
        </p:nvCxnSpPr>
        <p:spPr>
          <a:xfrm rot="5400000">
            <a:off x="5104442" y="1430153"/>
            <a:ext cx="208049" cy="2116471"/>
          </a:xfrm>
          <a:prstGeom prst="bentConnector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3C155FA-3C87-4A14-9E8F-CF21369B407A}"/>
              </a:ext>
            </a:extLst>
          </p:cNvPr>
          <p:cNvSpPr/>
          <p:nvPr/>
        </p:nvSpPr>
        <p:spPr>
          <a:xfrm>
            <a:off x="2188379" y="2133146"/>
            <a:ext cx="1961851" cy="918533"/>
          </a:xfrm>
          <a:prstGeom prst="ellipse">
            <a:avLst/>
          </a:prstGeom>
          <a:solidFill>
            <a:schemeClr val="accent1">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8" name="Connector: Elbow 37">
            <a:extLst>
              <a:ext uri="{FF2B5EF4-FFF2-40B4-BE49-F238E27FC236}">
                <a16:creationId xmlns:a16="http://schemas.microsoft.com/office/drawing/2014/main" id="{CB871719-5E72-4E87-812D-4CD8C4F07284}"/>
              </a:ext>
            </a:extLst>
          </p:cNvPr>
          <p:cNvCxnSpPr>
            <a:cxnSpLocks/>
          </p:cNvCxnSpPr>
          <p:nvPr/>
        </p:nvCxnSpPr>
        <p:spPr>
          <a:xfrm>
            <a:off x="1554067" y="2592412"/>
            <a:ext cx="634312" cy="1"/>
          </a:xfrm>
          <a:prstGeom prst="bentConnector3">
            <a:avLst>
              <a:gd name="adj1" fmla="val 50000"/>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4F8B68D-EC30-451A-A842-8D68916264CD}"/>
              </a:ext>
            </a:extLst>
          </p:cNvPr>
          <p:cNvPicPr>
            <a:picLocks noChangeAspect="1"/>
          </p:cNvPicPr>
          <p:nvPr/>
        </p:nvPicPr>
        <p:blipFill>
          <a:blip r:embed="rId2"/>
          <a:stretch>
            <a:fillRect/>
          </a:stretch>
        </p:blipFill>
        <p:spPr>
          <a:xfrm>
            <a:off x="233045" y="3256442"/>
            <a:ext cx="3429000" cy="3177540"/>
          </a:xfrm>
          <a:prstGeom prst="rect">
            <a:avLst/>
          </a:prstGeom>
        </p:spPr>
      </p:pic>
      <p:sp>
        <p:nvSpPr>
          <p:cNvPr id="4" name="Rectangle 3">
            <a:extLst>
              <a:ext uri="{FF2B5EF4-FFF2-40B4-BE49-F238E27FC236}">
                <a16:creationId xmlns:a16="http://schemas.microsoft.com/office/drawing/2014/main" id="{08C6B3F0-4D18-4AB7-B043-A6CECC521E26}"/>
              </a:ext>
            </a:extLst>
          </p:cNvPr>
          <p:cNvSpPr/>
          <p:nvPr/>
        </p:nvSpPr>
        <p:spPr>
          <a:xfrm>
            <a:off x="1124713" y="4462272"/>
            <a:ext cx="1280159" cy="6949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240A0AB-5257-4D9B-B92B-DE2D3B6F23E5}"/>
              </a:ext>
            </a:extLst>
          </p:cNvPr>
          <p:cNvSpPr txBox="1"/>
          <p:nvPr/>
        </p:nvSpPr>
        <p:spPr>
          <a:xfrm>
            <a:off x="3927692" y="3365716"/>
            <a:ext cx="4678017" cy="2246769"/>
          </a:xfrm>
          <a:prstGeom prst="rect">
            <a:avLst/>
          </a:prstGeom>
          <a:noFill/>
        </p:spPr>
        <p:txBody>
          <a:bodyPr wrap="square" rtlCol="0">
            <a:spAutoFit/>
          </a:bodyPr>
          <a:lstStyle/>
          <a:p>
            <a:r>
              <a:rPr lang="en-US" sz="2000" dirty="0"/>
              <a:t>Ensemble Method</a:t>
            </a:r>
          </a:p>
          <a:p>
            <a:pPr marL="342900" indent="-342900">
              <a:buFont typeface="Arial" panose="020B0604020202020204" pitchFamily="34" charset="0"/>
              <a:buChar char="•"/>
            </a:pPr>
            <a:r>
              <a:rPr lang="en-US" sz="2000" dirty="0"/>
              <a:t>Used the median temperature and precipitation change from the ensemble for each month for the primary run.</a:t>
            </a:r>
          </a:p>
          <a:p>
            <a:pPr marL="342900" indent="-342900">
              <a:buFont typeface="Arial" panose="020B0604020202020204" pitchFamily="34" charset="0"/>
              <a:buChar char="•"/>
            </a:pPr>
            <a:r>
              <a:rPr lang="en-US" sz="2000" dirty="0"/>
              <a:t>Used the corners of the 90</a:t>
            </a:r>
            <a:r>
              <a:rPr lang="en-US" sz="2000" baseline="30000" dirty="0"/>
              <a:t>th</a:t>
            </a:r>
            <a:r>
              <a:rPr lang="en-US" sz="2000" dirty="0"/>
              <a:t> percentile ‘box’ to investigate uncertainty</a:t>
            </a:r>
          </a:p>
          <a:p>
            <a:pPr marL="285750" indent="-285750">
              <a:buFont typeface="Arial" panose="020B0604020202020204" pitchFamily="34" charset="0"/>
              <a:buChar char="•"/>
            </a:pPr>
            <a:endParaRPr lang="en-US" sz="2000" dirty="0"/>
          </a:p>
        </p:txBody>
      </p:sp>
      <p:sp>
        <p:nvSpPr>
          <p:cNvPr id="19" name="TextBox 18">
            <a:extLst>
              <a:ext uri="{FF2B5EF4-FFF2-40B4-BE49-F238E27FC236}">
                <a16:creationId xmlns:a16="http://schemas.microsoft.com/office/drawing/2014/main" id="{90786A83-C896-4499-817C-5F326B031232}"/>
              </a:ext>
            </a:extLst>
          </p:cNvPr>
          <p:cNvSpPr txBox="1"/>
          <p:nvPr/>
        </p:nvSpPr>
        <p:spPr>
          <a:xfrm rot="16200000">
            <a:off x="-1048874" y="4545105"/>
            <a:ext cx="2401876" cy="369332"/>
          </a:xfrm>
          <a:prstGeom prst="rect">
            <a:avLst/>
          </a:prstGeom>
          <a:noFill/>
        </p:spPr>
        <p:txBody>
          <a:bodyPr wrap="none" rtlCol="0">
            <a:spAutoFit/>
          </a:bodyPr>
          <a:lstStyle/>
          <a:p>
            <a:r>
              <a:rPr lang="en-US" dirty="0"/>
              <a:t>Precipitation Difference</a:t>
            </a:r>
          </a:p>
        </p:txBody>
      </p:sp>
      <p:sp>
        <p:nvSpPr>
          <p:cNvPr id="2" name="Slide Number Placeholder 1">
            <a:extLst>
              <a:ext uri="{FF2B5EF4-FFF2-40B4-BE49-F238E27FC236}">
                <a16:creationId xmlns:a16="http://schemas.microsoft.com/office/drawing/2014/main" id="{9581C750-90AF-4A40-B6F2-0DA1379B620E}"/>
              </a:ext>
            </a:extLst>
          </p:cNvPr>
          <p:cNvSpPr>
            <a:spLocks noGrp="1"/>
          </p:cNvSpPr>
          <p:nvPr>
            <p:ph type="sldNum" sz="quarter" idx="12"/>
          </p:nvPr>
        </p:nvSpPr>
        <p:spPr/>
        <p:txBody>
          <a:bodyPr/>
          <a:lstStyle/>
          <a:p>
            <a:fld id="{7CA78350-4552-420E-BD14-6B06126264AB}" type="slidenum">
              <a:rPr lang="en-US" smtClean="0"/>
              <a:t>20</a:t>
            </a:fld>
            <a:endParaRPr lang="en-US"/>
          </a:p>
        </p:txBody>
      </p:sp>
      <p:sp>
        <p:nvSpPr>
          <p:cNvPr id="20" name="TextBox 19">
            <a:extLst>
              <a:ext uri="{FF2B5EF4-FFF2-40B4-BE49-F238E27FC236}">
                <a16:creationId xmlns:a16="http://schemas.microsoft.com/office/drawing/2014/main" id="{0D20219A-D50A-465F-B59D-C213A5E0EC74}"/>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3309588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RCP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2665D06-66CB-4683-BCCC-B2CC12140A5D}"/>
              </a:ext>
            </a:extLst>
          </p:cNvPr>
          <p:cNvSpPr txBox="1"/>
          <p:nvPr/>
        </p:nvSpPr>
        <p:spPr>
          <a:xfrm>
            <a:off x="212870" y="3202348"/>
            <a:ext cx="8427547" cy="1015663"/>
          </a:xfrm>
          <a:prstGeom prst="rect">
            <a:avLst/>
          </a:prstGeom>
          <a:noFill/>
        </p:spPr>
        <p:txBody>
          <a:bodyPr wrap="square" rtlCol="0">
            <a:spAutoFit/>
          </a:bodyPr>
          <a:lstStyle/>
          <a:p>
            <a:r>
              <a:rPr lang="en-US" sz="2000" dirty="0"/>
              <a:t>Literature shows that the increases in precipitation over the previous century have primarily occurred in the highest precipitation events.</a:t>
            </a:r>
          </a:p>
          <a:p>
            <a:pPr marL="285750" indent="-285750">
              <a:buFont typeface="Arial" panose="020B0604020202020204" pitchFamily="34" charset="0"/>
              <a:buChar char="•"/>
            </a:pPr>
            <a:endParaRPr lang="en-US" sz="2000" dirty="0"/>
          </a:p>
        </p:txBody>
      </p:sp>
      <p:sp>
        <p:nvSpPr>
          <p:cNvPr id="32" name="Oval 31">
            <a:extLst>
              <a:ext uri="{FF2B5EF4-FFF2-40B4-BE49-F238E27FC236}">
                <a16:creationId xmlns:a16="http://schemas.microsoft.com/office/drawing/2014/main" id="{139D1BBC-47D8-4FBA-A968-70F2C2A20EFF}"/>
              </a:ext>
            </a:extLst>
          </p:cNvPr>
          <p:cNvSpPr/>
          <p:nvPr/>
        </p:nvSpPr>
        <p:spPr>
          <a:xfrm>
            <a:off x="5356177" y="1728953"/>
            <a:ext cx="1821048" cy="655411"/>
          </a:xfrm>
          <a:prstGeom prst="ellipse">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34" name="Oval 33">
            <a:extLst>
              <a:ext uri="{FF2B5EF4-FFF2-40B4-BE49-F238E27FC236}">
                <a16:creationId xmlns:a16="http://schemas.microsoft.com/office/drawing/2014/main" id="{469872AD-2EDA-4DD7-A1CC-EDED88E9C2D9}"/>
              </a:ext>
            </a:extLst>
          </p:cNvPr>
          <p:cNvSpPr/>
          <p:nvPr/>
        </p:nvSpPr>
        <p:spPr>
          <a:xfrm>
            <a:off x="98513" y="2228805"/>
            <a:ext cx="1455554" cy="72721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cxnSp>
        <p:nvCxnSpPr>
          <p:cNvPr id="35" name="Connector: Elbow 34">
            <a:extLst>
              <a:ext uri="{FF2B5EF4-FFF2-40B4-BE49-F238E27FC236}">
                <a16:creationId xmlns:a16="http://schemas.microsoft.com/office/drawing/2014/main" id="{93873C11-DFB6-4AF8-8245-C975494365E2}"/>
              </a:ext>
            </a:extLst>
          </p:cNvPr>
          <p:cNvCxnSpPr>
            <a:cxnSpLocks/>
            <a:stCxn id="32" idx="4"/>
            <a:endCxn id="37" idx="6"/>
          </p:cNvCxnSpPr>
          <p:nvPr/>
        </p:nvCxnSpPr>
        <p:spPr>
          <a:xfrm rot="5400000">
            <a:off x="5104442" y="1430153"/>
            <a:ext cx="208049" cy="2116471"/>
          </a:xfrm>
          <a:prstGeom prst="bentConnector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3C155FA-3C87-4A14-9E8F-CF21369B407A}"/>
              </a:ext>
            </a:extLst>
          </p:cNvPr>
          <p:cNvSpPr/>
          <p:nvPr/>
        </p:nvSpPr>
        <p:spPr>
          <a:xfrm>
            <a:off x="2188379" y="2133146"/>
            <a:ext cx="1961851" cy="918533"/>
          </a:xfrm>
          <a:prstGeom prst="ellipse">
            <a:avLst/>
          </a:prstGeom>
          <a:solidFill>
            <a:schemeClr val="accent1">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8" name="Connector: Elbow 37">
            <a:extLst>
              <a:ext uri="{FF2B5EF4-FFF2-40B4-BE49-F238E27FC236}">
                <a16:creationId xmlns:a16="http://schemas.microsoft.com/office/drawing/2014/main" id="{CB871719-5E72-4E87-812D-4CD8C4F07284}"/>
              </a:ext>
            </a:extLst>
          </p:cNvPr>
          <p:cNvCxnSpPr>
            <a:cxnSpLocks/>
          </p:cNvCxnSpPr>
          <p:nvPr/>
        </p:nvCxnSpPr>
        <p:spPr>
          <a:xfrm>
            <a:off x="1554067" y="2592412"/>
            <a:ext cx="634312" cy="1"/>
          </a:xfrm>
          <a:prstGeom prst="bentConnector3">
            <a:avLst>
              <a:gd name="adj1" fmla="val 50000"/>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6002CDA-1185-42EA-A2B5-A78558679558}"/>
              </a:ext>
            </a:extLst>
          </p:cNvPr>
          <p:cNvPicPr>
            <a:picLocks noChangeAspect="1"/>
          </p:cNvPicPr>
          <p:nvPr/>
        </p:nvPicPr>
        <p:blipFill>
          <a:blip r:embed="rId2"/>
          <a:stretch>
            <a:fillRect/>
          </a:stretch>
        </p:blipFill>
        <p:spPr>
          <a:xfrm>
            <a:off x="133231" y="3878199"/>
            <a:ext cx="5494020" cy="2933700"/>
          </a:xfrm>
          <a:prstGeom prst="rect">
            <a:avLst/>
          </a:prstGeom>
        </p:spPr>
      </p:pic>
      <p:sp>
        <p:nvSpPr>
          <p:cNvPr id="18" name="TextBox 17">
            <a:extLst>
              <a:ext uri="{FF2B5EF4-FFF2-40B4-BE49-F238E27FC236}">
                <a16:creationId xmlns:a16="http://schemas.microsoft.com/office/drawing/2014/main" id="{A4B80C7C-C78C-4B96-B964-01FFBC4751DB}"/>
              </a:ext>
            </a:extLst>
          </p:cNvPr>
          <p:cNvSpPr txBox="1"/>
          <p:nvPr/>
        </p:nvSpPr>
        <p:spPr>
          <a:xfrm>
            <a:off x="5627251" y="3878199"/>
            <a:ext cx="3509917" cy="2862322"/>
          </a:xfrm>
          <a:prstGeom prst="rect">
            <a:avLst/>
          </a:prstGeom>
          <a:noFill/>
        </p:spPr>
        <p:txBody>
          <a:bodyPr wrap="square" rtlCol="0">
            <a:spAutoFit/>
          </a:bodyPr>
          <a:lstStyle/>
          <a:p>
            <a:r>
              <a:rPr lang="en-US" sz="2000" dirty="0"/>
              <a:t>Two methods of rainfall addition</a:t>
            </a:r>
          </a:p>
          <a:p>
            <a:pPr marL="342900" indent="-342900">
              <a:buFont typeface="Arial" panose="020B0604020202020204" pitchFamily="34" charset="0"/>
              <a:buChar char="•"/>
            </a:pPr>
            <a:r>
              <a:rPr lang="en-US" sz="2000" dirty="0"/>
              <a:t>Multiply all rainfall events by the same factor</a:t>
            </a:r>
          </a:p>
          <a:p>
            <a:pPr marL="342900" indent="-342900">
              <a:buFont typeface="Arial" panose="020B0604020202020204" pitchFamily="34" charset="0"/>
              <a:buChar char="•"/>
            </a:pPr>
            <a:r>
              <a:rPr lang="en-US" sz="2000" dirty="0"/>
              <a:t>Multiply rainfall events within a decile by a factor such that the top decile increases a greater percentage as shown</a:t>
            </a:r>
          </a:p>
        </p:txBody>
      </p:sp>
      <p:sp>
        <p:nvSpPr>
          <p:cNvPr id="4" name="Slide Number Placeholder 3">
            <a:extLst>
              <a:ext uri="{FF2B5EF4-FFF2-40B4-BE49-F238E27FC236}">
                <a16:creationId xmlns:a16="http://schemas.microsoft.com/office/drawing/2014/main" id="{2367B6F4-8B41-4BCD-9C67-10E4949CC988}"/>
              </a:ext>
            </a:extLst>
          </p:cNvPr>
          <p:cNvSpPr>
            <a:spLocks noGrp="1"/>
          </p:cNvSpPr>
          <p:nvPr>
            <p:ph type="sldNum" sz="quarter" idx="12"/>
          </p:nvPr>
        </p:nvSpPr>
        <p:spPr/>
        <p:txBody>
          <a:bodyPr/>
          <a:lstStyle/>
          <a:p>
            <a:fld id="{7CA78350-4552-420E-BD14-6B06126264AB}" type="slidenum">
              <a:rPr lang="en-US" smtClean="0"/>
              <a:t>21</a:t>
            </a:fld>
            <a:endParaRPr lang="en-US"/>
          </a:p>
        </p:txBody>
      </p:sp>
      <p:sp>
        <p:nvSpPr>
          <p:cNvPr id="19" name="TextBox 18">
            <a:extLst>
              <a:ext uri="{FF2B5EF4-FFF2-40B4-BE49-F238E27FC236}">
                <a16:creationId xmlns:a16="http://schemas.microsoft.com/office/drawing/2014/main" id="{2F994F21-F9ED-4577-9AB6-F92CE7CAC164}"/>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768967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318AF14-34E3-6B4C-8D22-DB17C2E9EF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470" y="0"/>
            <a:ext cx="8875059" cy="6858000"/>
          </a:xfrm>
          <a:prstGeom prst="rect">
            <a:avLst/>
          </a:prstGeom>
        </p:spPr>
      </p:pic>
      <p:sp>
        <p:nvSpPr>
          <p:cNvPr id="2" name="TextBox 1">
            <a:extLst>
              <a:ext uri="{FF2B5EF4-FFF2-40B4-BE49-F238E27FC236}">
                <a16:creationId xmlns:a16="http://schemas.microsoft.com/office/drawing/2014/main" id="{402BDF4B-4DBB-5747-BBCA-55399E247623}"/>
              </a:ext>
            </a:extLst>
          </p:cNvPr>
          <p:cNvSpPr txBox="1"/>
          <p:nvPr/>
        </p:nvSpPr>
        <p:spPr>
          <a:xfrm>
            <a:off x="400938" y="5933661"/>
            <a:ext cx="3753619" cy="892552"/>
          </a:xfrm>
          <a:prstGeom prst="rect">
            <a:avLst/>
          </a:prstGeom>
          <a:noFill/>
        </p:spPr>
        <p:txBody>
          <a:bodyPr wrap="square" rtlCol="0">
            <a:spAutoFit/>
          </a:bodyPr>
          <a:lstStyle/>
          <a:p>
            <a:pPr algn="ctr"/>
            <a:r>
              <a:rPr lang="en-US" sz="2600" b="1" dirty="0"/>
              <a:t>3.11% increase in average annual rainfall volume</a:t>
            </a:r>
          </a:p>
        </p:txBody>
      </p:sp>
      <p:sp>
        <p:nvSpPr>
          <p:cNvPr id="6" name="TextBox 5">
            <a:extLst>
              <a:ext uri="{FF2B5EF4-FFF2-40B4-BE49-F238E27FC236}">
                <a16:creationId xmlns:a16="http://schemas.microsoft.com/office/drawing/2014/main" id="{568601B1-8F64-BC4B-A49B-F89BAD8B3BE6}"/>
              </a:ext>
            </a:extLst>
          </p:cNvPr>
          <p:cNvSpPr txBox="1"/>
          <p:nvPr/>
        </p:nvSpPr>
        <p:spPr>
          <a:xfrm>
            <a:off x="4817227" y="5933661"/>
            <a:ext cx="3753619" cy="892552"/>
          </a:xfrm>
          <a:prstGeom prst="rect">
            <a:avLst/>
          </a:prstGeom>
          <a:noFill/>
        </p:spPr>
        <p:txBody>
          <a:bodyPr wrap="square" rtlCol="0">
            <a:spAutoFit/>
          </a:bodyPr>
          <a:lstStyle/>
          <a:p>
            <a:pPr algn="ctr"/>
            <a:r>
              <a:rPr lang="en-US" sz="2600" b="1" dirty="0"/>
              <a:t>6.28% increase in average annual rainfall volume</a:t>
            </a:r>
          </a:p>
        </p:txBody>
      </p:sp>
      <p:sp>
        <p:nvSpPr>
          <p:cNvPr id="7" name="TextBox 6">
            <a:extLst>
              <a:ext uri="{FF2B5EF4-FFF2-40B4-BE49-F238E27FC236}">
                <a16:creationId xmlns:a16="http://schemas.microsoft.com/office/drawing/2014/main" id="{002C541D-44E7-244B-8D0A-77B0CAE3975D}"/>
              </a:ext>
            </a:extLst>
          </p:cNvPr>
          <p:cNvSpPr txBox="1"/>
          <p:nvPr/>
        </p:nvSpPr>
        <p:spPr>
          <a:xfrm>
            <a:off x="1460102" y="367274"/>
            <a:ext cx="1653786" cy="418576"/>
          </a:xfrm>
          <a:prstGeom prst="rect">
            <a:avLst/>
          </a:prstGeom>
          <a:solidFill>
            <a:schemeClr val="bg1"/>
          </a:solidFill>
        </p:spPr>
        <p:txBody>
          <a:bodyPr wrap="none" tIns="9144" bIns="9144" rtlCol="0">
            <a:spAutoFit/>
          </a:bodyPr>
          <a:lstStyle/>
          <a:p>
            <a:r>
              <a:rPr lang="en-US" sz="2600" b="1" dirty="0"/>
              <a:t>YEAR 2025</a:t>
            </a:r>
          </a:p>
        </p:txBody>
      </p:sp>
      <p:sp>
        <p:nvSpPr>
          <p:cNvPr id="8" name="TextBox 7">
            <a:extLst>
              <a:ext uri="{FF2B5EF4-FFF2-40B4-BE49-F238E27FC236}">
                <a16:creationId xmlns:a16="http://schemas.microsoft.com/office/drawing/2014/main" id="{B6981E45-2D3F-F94D-A120-684F85601545}"/>
              </a:ext>
            </a:extLst>
          </p:cNvPr>
          <p:cNvSpPr txBox="1"/>
          <p:nvPr/>
        </p:nvSpPr>
        <p:spPr>
          <a:xfrm>
            <a:off x="5826694" y="367274"/>
            <a:ext cx="1653786" cy="418576"/>
          </a:xfrm>
          <a:prstGeom prst="rect">
            <a:avLst/>
          </a:prstGeom>
          <a:solidFill>
            <a:schemeClr val="bg1"/>
          </a:solidFill>
        </p:spPr>
        <p:txBody>
          <a:bodyPr wrap="none" tIns="9144" bIns="9144" rtlCol="0">
            <a:spAutoFit/>
          </a:bodyPr>
          <a:lstStyle/>
          <a:p>
            <a:r>
              <a:rPr lang="en-US" sz="2600" b="1" dirty="0"/>
              <a:t>YEAR 2050</a:t>
            </a:r>
          </a:p>
        </p:txBody>
      </p:sp>
      <p:sp>
        <p:nvSpPr>
          <p:cNvPr id="9" name="TextBox 8">
            <a:extLst>
              <a:ext uri="{FF2B5EF4-FFF2-40B4-BE49-F238E27FC236}">
                <a16:creationId xmlns:a16="http://schemas.microsoft.com/office/drawing/2014/main" id="{24C50CE8-88D8-7749-974E-162422FFB8C7}"/>
              </a:ext>
            </a:extLst>
          </p:cNvPr>
          <p:cNvSpPr txBox="1"/>
          <p:nvPr/>
        </p:nvSpPr>
        <p:spPr>
          <a:xfrm>
            <a:off x="7695263" y="6259"/>
            <a:ext cx="1452577" cy="307777"/>
          </a:xfrm>
          <a:prstGeom prst="rect">
            <a:avLst/>
          </a:prstGeom>
          <a:noFill/>
        </p:spPr>
        <p:txBody>
          <a:bodyPr wrap="none" rtlCol="0">
            <a:spAutoFit/>
          </a:bodyPr>
          <a:lstStyle/>
          <a:p>
            <a:r>
              <a:rPr lang="en-US" sz="1400" dirty="0">
                <a:solidFill>
                  <a:srgbClr val="FF0000"/>
                </a:solidFill>
              </a:rPr>
              <a:t>2017 Assessment</a:t>
            </a:r>
          </a:p>
        </p:txBody>
      </p:sp>
      <p:sp>
        <p:nvSpPr>
          <p:cNvPr id="10" name="Slide Number Placeholder 3">
            <a:extLst>
              <a:ext uri="{FF2B5EF4-FFF2-40B4-BE49-F238E27FC236}">
                <a16:creationId xmlns:a16="http://schemas.microsoft.com/office/drawing/2014/main" id="{1991E64D-C25E-364C-B12E-5C97527E8932}"/>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22</a:t>
            </a:fld>
            <a:endParaRPr lang="en-US" sz="2000" b="1" dirty="0"/>
          </a:p>
        </p:txBody>
      </p:sp>
    </p:spTree>
    <p:extLst>
      <p:ext uri="{BB962C8B-B14F-4D97-AF65-F5344CB8AC3E}">
        <p14:creationId xmlns:p14="http://schemas.microsoft.com/office/powerpoint/2010/main" val="4169746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0B1880-C8C8-1341-A566-688034A465E6}"/>
              </a:ext>
            </a:extLst>
          </p:cNvPr>
          <p:cNvPicPr>
            <a:picLocks noChangeAspect="1"/>
          </p:cNvPicPr>
          <p:nvPr/>
        </p:nvPicPr>
        <p:blipFill>
          <a:blip r:embed="rId2"/>
          <a:stretch>
            <a:fillRect/>
          </a:stretch>
        </p:blipFill>
        <p:spPr>
          <a:xfrm>
            <a:off x="0" y="114300"/>
            <a:ext cx="9144000" cy="6629400"/>
          </a:xfrm>
          <a:prstGeom prst="rect">
            <a:avLst/>
          </a:prstGeom>
        </p:spPr>
      </p:pic>
      <p:sp>
        <p:nvSpPr>
          <p:cNvPr id="5" name="Slide Number Placeholder 3">
            <a:extLst>
              <a:ext uri="{FF2B5EF4-FFF2-40B4-BE49-F238E27FC236}">
                <a16:creationId xmlns:a16="http://schemas.microsoft.com/office/drawing/2014/main" id="{B336992C-4669-4C43-B00E-52C05BBFD264}"/>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23</a:t>
            </a:fld>
            <a:endParaRPr lang="en-US" sz="2000" b="1" dirty="0"/>
          </a:p>
        </p:txBody>
      </p:sp>
    </p:spTree>
    <p:extLst>
      <p:ext uri="{BB962C8B-B14F-4D97-AF65-F5344CB8AC3E}">
        <p14:creationId xmlns:p14="http://schemas.microsoft.com/office/powerpoint/2010/main" val="1169900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750" y="0"/>
            <a:ext cx="8572500" cy="6858000"/>
          </a:xfrm>
          <a:prstGeom prst="rect">
            <a:avLst/>
          </a:prstGeom>
        </p:spPr>
      </p:pic>
    </p:spTree>
    <p:extLst>
      <p:ext uri="{BB962C8B-B14F-4D97-AF65-F5344CB8AC3E}">
        <p14:creationId xmlns:p14="http://schemas.microsoft.com/office/powerpoint/2010/main" val="185741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F99E92-1337-E640-8E6B-D2B7B5E1A4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470" y="0"/>
            <a:ext cx="8875059" cy="6858000"/>
          </a:xfrm>
          <a:prstGeom prst="rect">
            <a:avLst/>
          </a:prstGeom>
        </p:spPr>
      </p:pic>
      <p:sp>
        <p:nvSpPr>
          <p:cNvPr id="6" name="TextBox 5">
            <a:extLst>
              <a:ext uri="{FF2B5EF4-FFF2-40B4-BE49-F238E27FC236}">
                <a16:creationId xmlns:a16="http://schemas.microsoft.com/office/drawing/2014/main" id="{92AED1F4-AEE0-5F4D-920D-99A5143304D4}"/>
              </a:ext>
            </a:extLst>
          </p:cNvPr>
          <p:cNvSpPr txBox="1"/>
          <p:nvPr/>
        </p:nvSpPr>
        <p:spPr>
          <a:xfrm>
            <a:off x="225632" y="5933661"/>
            <a:ext cx="4114800" cy="892552"/>
          </a:xfrm>
          <a:prstGeom prst="rect">
            <a:avLst/>
          </a:prstGeom>
          <a:noFill/>
        </p:spPr>
        <p:txBody>
          <a:bodyPr wrap="square" rtlCol="0">
            <a:spAutoFit/>
          </a:bodyPr>
          <a:lstStyle/>
          <a:p>
            <a:pPr algn="ctr"/>
            <a:r>
              <a:rPr lang="en-US" sz="2600" b="1" dirty="0"/>
              <a:t>1.12°C increase in average annual temperature</a:t>
            </a:r>
          </a:p>
        </p:txBody>
      </p:sp>
      <p:sp>
        <p:nvSpPr>
          <p:cNvPr id="7" name="TextBox 6">
            <a:extLst>
              <a:ext uri="{FF2B5EF4-FFF2-40B4-BE49-F238E27FC236}">
                <a16:creationId xmlns:a16="http://schemas.microsoft.com/office/drawing/2014/main" id="{F02F2924-911E-3B48-B293-A4946D52122C}"/>
              </a:ext>
            </a:extLst>
          </p:cNvPr>
          <p:cNvSpPr txBox="1"/>
          <p:nvPr/>
        </p:nvSpPr>
        <p:spPr>
          <a:xfrm>
            <a:off x="4659709" y="5933661"/>
            <a:ext cx="4114800" cy="892552"/>
          </a:xfrm>
          <a:prstGeom prst="rect">
            <a:avLst/>
          </a:prstGeom>
          <a:noFill/>
        </p:spPr>
        <p:txBody>
          <a:bodyPr wrap="square" rtlCol="0">
            <a:spAutoFit/>
          </a:bodyPr>
          <a:lstStyle/>
          <a:p>
            <a:pPr algn="ctr"/>
            <a:r>
              <a:rPr lang="en-US" sz="2600" b="1" dirty="0"/>
              <a:t>2.03°C increase in average annual temperature</a:t>
            </a:r>
          </a:p>
        </p:txBody>
      </p:sp>
      <p:sp>
        <p:nvSpPr>
          <p:cNvPr id="8" name="TextBox 7">
            <a:extLst>
              <a:ext uri="{FF2B5EF4-FFF2-40B4-BE49-F238E27FC236}">
                <a16:creationId xmlns:a16="http://schemas.microsoft.com/office/drawing/2014/main" id="{B881AF51-5C85-6649-A969-ED7A3CF46A51}"/>
              </a:ext>
            </a:extLst>
          </p:cNvPr>
          <p:cNvSpPr txBox="1"/>
          <p:nvPr/>
        </p:nvSpPr>
        <p:spPr>
          <a:xfrm>
            <a:off x="1460102" y="367274"/>
            <a:ext cx="1653786" cy="418576"/>
          </a:xfrm>
          <a:prstGeom prst="rect">
            <a:avLst/>
          </a:prstGeom>
          <a:solidFill>
            <a:schemeClr val="bg1"/>
          </a:solidFill>
        </p:spPr>
        <p:txBody>
          <a:bodyPr wrap="none" tIns="9144" bIns="9144" rtlCol="0">
            <a:spAutoFit/>
          </a:bodyPr>
          <a:lstStyle/>
          <a:p>
            <a:r>
              <a:rPr lang="en-US" sz="2600" b="1" dirty="0"/>
              <a:t>YEAR 2025</a:t>
            </a:r>
          </a:p>
        </p:txBody>
      </p:sp>
      <p:sp>
        <p:nvSpPr>
          <p:cNvPr id="9" name="TextBox 8">
            <a:extLst>
              <a:ext uri="{FF2B5EF4-FFF2-40B4-BE49-F238E27FC236}">
                <a16:creationId xmlns:a16="http://schemas.microsoft.com/office/drawing/2014/main" id="{72D83C3F-D109-BA48-97A7-70C01A51BB7F}"/>
              </a:ext>
            </a:extLst>
          </p:cNvPr>
          <p:cNvSpPr txBox="1"/>
          <p:nvPr/>
        </p:nvSpPr>
        <p:spPr>
          <a:xfrm>
            <a:off x="5826694" y="367274"/>
            <a:ext cx="1653786" cy="418576"/>
          </a:xfrm>
          <a:prstGeom prst="rect">
            <a:avLst/>
          </a:prstGeom>
          <a:solidFill>
            <a:schemeClr val="bg1"/>
          </a:solidFill>
        </p:spPr>
        <p:txBody>
          <a:bodyPr wrap="none" tIns="9144" bIns="9144" rtlCol="0">
            <a:spAutoFit/>
          </a:bodyPr>
          <a:lstStyle/>
          <a:p>
            <a:r>
              <a:rPr lang="en-US" sz="2600" b="1" dirty="0"/>
              <a:t>YEAR 2050</a:t>
            </a:r>
          </a:p>
        </p:txBody>
      </p:sp>
      <p:sp>
        <p:nvSpPr>
          <p:cNvPr id="10" name="TextBox 9">
            <a:extLst>
              <a:ext uri="{FF2B5EF4-FFF2-40B4-BE49-F238E27FC236}">
                <a16:creationId xmlns:a16="http://schemas.microsoft.com/office/drawing/2014/main" id="{A328A97F-1CC9-8F42-BBDD-627A858359A9}"/>
              </a:ext>
            </a:extLst>
          </p:cNvPr>
          <p:cNvSpPr txBox="1"/>
          <p:nvPr/>
        </p:nvSpPr>
        <p:spPr>
          <a:xfrm>
            <a:off x="7695263" y="6259"/>
            <a:ext cx="1452577" cy="307777"/>
          </a:xfrm>
          <a:prstGeom prst="rect">
            <a:avLst/>
          </a:prstGeom>
          <a:noFill/>
        </p:spPr>
        <p:txBody>
          <a:bodyPr wrap="none" rtlCol="0">
            <a:spAutoFit/>
          </a:bodyPr>
          <a:lstStyle/>
          <a:p>
            <a:r>
              <a:rPr lang="en-US" sz="1400" dirty="0">
                <a:solidFill>
                  <a:srgbClr val="FF0000"/>
                </a:solidFill>
              </a:rPr>
              <a:t>2017 Assessment</a:t>
            </a:r>
          </a:p>
        </p:txBody>
      </p:sp>
      <p:sp>
        <p:nvSpPr>
          <p:cNvPr id="11" name="Slide Number Placeholder 3">
            <a:extLst>
              <a:ext uri="{FF2B5EF4-FFF2-40B4-BE49-F238E27FC236}">
                <a16:creationId xmlns:a16="http://schemas.microsoft.com/office/drawing/2014/main" id="{9ED476E3-B87F-724E-809A-043F727040F6}"/>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25</a:t>
            </a:fld>
            <a:endParaRPr lang="en-US" sz="2000" b="1" dirty="0"/>
          </a:p>
        </p:txBody>
      </p:sp>
    </p:spTree>
    <p:extLst>
      <p:ext uri="{BB962C8B-B14F-4D97-AF65-F5344CB8AC3E}">
        <p14:creationId xmlns:p14="http://schemas.microsoft.com/office/powerpoint/2010/main" val="983256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44F48-39FA-3544-8FFF-A3080E6E0C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3909"/>
            <a:ext cx="9144000" cy="6650182"/>
          </a:xfrm>
          <a:prstGeom prst="rect">
            <a:avLst/>
          </a:prstGeom>
        </p:spPr>
      </p:pic>
      <p:sp>
        <p:nvSpPr>
          <p:cNvPr id="5" name="Slide Number Placeholder 3">
            <a:extLst>
              <a:ext uri="{FF2B5EF4-FFF2-40B4-BE49-F238E27FC236}">
                <a16:creationId xmlns:a16="http://schemas.microsoft.com/office/drawing/2014/main" id="{A8A48A56-0A42-E042-93EE-3B000F6253E6}"/>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26</a:t>
            </a:fld>
            <a:endParaRPr lang="en-US" sz="2000" b="1" dirty="0"/>
          </a:p>
        </p:txBody>
      </p:sp>
    </p:spTree>
    <p:extLst>
      <p:ext uri="{BB962C8B-B14F-4D97-AF65-F5344CB8AC3E}">
        <p14:creationId xmlns:p14="http://schemas.microsoft.com/office/powerpoint/2010/main" val="1600645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E9A08-21B4-8948-B5BC-9FEEC2FA796E}"/>
              </a:ext>
            </a:extLst>
          </p:cNvPr>
          <p:cNvPicPr>
            <a:picLocks noChangeAspect="1"/>
          </p:cNvPicPr>
          <p:nvPr/>
        </p:nvPicPr>
        <p:blipFill>
          <a:blip r:embed="rId2"/>
          <a:stretch>
            <a:fillRect/>
          </a:stretch>
        </p:blipFill>
        <p:spPr>
          <a:xfrm>
            <a:off x="924338" y="1160396"/>
            <a:ext cx="7772400" cy="3904108"/>
          </a:xfrm>
          <a:prstGeom prst="rect">
            <a:avLst/>
          </a:prstGeom>
        </p:spPr>
      </p:pic>
      <p:sp>
        <p:nvSpPr>
          <p:cNvPr id="11" name="Rectangle 10">
            <a:extLst>
              <a:ext uri="{FF2B5EF4-FFF2-40B4-BE49-F238E27FC236}">
                <a16:creationId xmlns:a16="http://schemas.microsoft.com/office/drawing/2014/main" id="{CEEFA3E9-389E-4953-887D-A8EE51062351}"/>
              </a:ext>
            </a:extLst>
          </p:cNvPr>
          <p:cNvSpPr/>
          <p:nvPr/>
        </p:nvSpPr>
        <p:spPr>
          <a:xfrm>
            <a:off x="205530" y="5131292"/>
            <a:ext cx="8732939" cy="1569660"/>
          </a:xfrm>
          <a:prstGeom prst="rect">
            <a:avLst/>
          </a:prstGeom>
        </p:spPr>
        <p:txBody>
          <a:bodyPr wrap="square">
            <a:spAutoFit/>
          </a:bodyPr>
          <a:lstStyle/>
          <a:p>
            <a:r>
              <a:rPr lang="en-US" sz="1600" b="1" dirty="0">
                <a:latin typeface="Arial" panose="020B0604020202020204" pitchFamily="34" charset="0"/>
                <a:ea typeface="Times New Roman" panose="02020603050405020304" pitchFamily="18" charset="0"/>
                <a:cs typeface="Arial" panose="020B0604020202020204" pitchFamily="34" charset="0"/>
              </a:rPr>
              <a:t>The difference in PET using the Hamon and Hargreaves-</a:t>
            </a:r>
            <a:r>
              <a:rPr lang="en-US" sz="1600" b="1" dirty="0" err="1">
                <a:latin typeface="Arial" panose="020B0604020202020204" pitchFamily="34" charset="0"/>
                <a:ea typeface="Times New Roman" panose="02020603050405020304" pitchFamily="18" charset="0"/>
                <a:cs typeface="Arial" panose="020B0604020202020204" pitchFamily="34" charset="0"/>
              </a:rPr>
              <a:t>Samani</a:t>
            </a:r>
            <a:r>
              <a:rPr lang="en-US" sz="1600" b="1" dirty="0">
                <a:latin typeface="Arial" panose="020B0604020202020204" pitchFamily="34" charset="0"/>
                <a:ea typeface="Times New Roman" panose="02020603050405020304" pitchFamily="18" charset="0"/>
                <a:cs typeface="Arial" panose="020B0604020202020204" pitchFamily="34" charset="0"/>
              </a:rPr>
              <a:t> methods are shown. For 2025, the Hamon method estimated an increase in PET that was 3.36% greater than that from Hargreaves-</a:t>
            </a:r>
            <a:r>
              <a:rPr lang="en-US" sz="1600" b="1" dirty="0" err="1">
                <a:latin typeface="Arial" panose="020B0604020202020204" pitchFamily="34" charset="0"/>
                <a:ea typeface="Times New Roman" panose="02020603050405020304" pitchFamily="18" charset="0"/>
                <a:cs typeface="Arial" panose="020B0604020202020204" pitchFamily="34" charset="0"/>
              </a:rPr>
              <a:t>Samani</a:t>
            </a:r>
            <a:r>
              <a:rPr lang="en-US" sz="1600" b="1" dirty="0">
                <a:latin typeface="Arial" panose="020B0604020202020204" pitchFamily="34" charset="0"/>
                <a:ea typeface="Times New Roman" panose="02020603050405020304" pitchFamily="18" charset="0"/>
                <a:cs typeface="Arial" panose="020B0604020202020204" pitchFamily="34" charset="0"/>
              </a:rPr>
              <a:t> method. The change was even more pronounced for 2050, where PET estimated by Hamon method 6.26 percent greater than that from Hargreaves-</a:t>
            </a:r>
            <a:r>
              <a:rPr lang="en-US" sz="1600" b="1" dirty="0" err="1">
                <a:latin typeface="Arial" panose="020B0604020202020204" pitchFamily="34" charset="0"/>
                <a:ea typeface="Times New Roman" panose="02020603050405020304" pitchFamily="18" charset="0"/>
                <a:cs typeface="Arial" panose="020B0604020202020204" pitchFamily="34" charset="0"/>
              </a:rPr>
              <a:t>Samani</a:t>
            </a:r>
            <a:r>
              <a:rPr lang="en-US" sz="1600" b="1" dirty="0">
                <a:latin typeface="Arial" panose="020B0604020202020204" pitchFamily="34" charset="0"/>
                <a:ea typeface="Times New Roman" panose="02020603050405020304" pitchFamily="18" charset="0"/>
                <a:cs typeface="Arial" panose="020B0604020202020204" pitchFamily="34" charset="0"/>
              </a:rPr>
              <a:t>. </a:t>
            </a:r>
            <a:r>
              <a:rPr lang="en-US" sz="1600" b="1" i="1" dirty="0">
                <a:latin typeface="Arial" panose="020B0604020202020204" pitchFamily="34" charset="0"/>
                <a:ea typeface="Times New Roman" panose="02020603050405020304" pitchFamily="18" charset="0"/>
                <a:cs typeface="Arial" panose="020B0604020202020204" pitchFamily="34" charset="0"/>
              </a:rPr>
              <a:t>Estimated change in PET using Penman Monteith (short reference) show better agreement with Hargreaves-</a:t>
            </a:r>
            <a:r>
              <a:rPr lang="en-US" sz="1600" b="1" i="1" dirty="0" err="1">
                <a:latin typeface="Arial" panose="020B0604020202020204" pitchFamily="34" charset="0"/>
                <a:ea typeface="Times New Roman" panose="02020603050405020304" pitchFamily="18" charset="0"/>
                <a:cs typeface="Arial" panose="020B0604020202020204" pitchFamily="34" charset="0"/>
              </a:rPr>
              <a:t>Samani</a:t>
            </a:r>
            <a:r>
              <a:rPr lang="en-US" sz="1600" b="1" i="1" dirty="0">
                <a:latin typeface="Arial" panose="020B0604020202020204" pitchFamily="34" charset="0"/>
                <a:ea typeface="Times New Roman" panose="02020603050405020304" pitchFamily="18" charset="0"/>
                <a:cs typeface="Arial" panose="020B0604020202020204" pitchFamily="34" charset="0"/>
              </a:rPr>
              <a:t>.</a:t>
            </a:r>
          </a:p>
        </p:txBody>
      </p:sp>
      <p:sp>
        <p:nvSpPr>
          <p:cNvPr id="12" name="TextBox 11">
            <a:extLst>
              <a:ext uri="{FF2B5EF4-FFF2-40B4-BE49-F238E27FC236}">
                <a16:creationId xmlns:a16="http://schemas.microsoft.com/office/drawing/2014/main" id="{11D3378D-07CB-4346-9134-88340278DA5F}"/>
              </a:ext>
            </a:extLst>
          </p:cNvPr>
          <p:cNvSpPr txBox="1"/>
          <p:nvPr/>
        </p:nvSpPr>
        <p:spPr>
          <a:xfrm>
            <a:off x="346359" y="122556"/>
            <a:ext cx="8481955" cy="584775"/>
          </a:xfrm>
          <a:prstGeom prst="rect">
            <a:avLst/>
          </a:prstGeom>
          <a:noFill/>
        </p:spPr>
        <p:txBody>
          <a:bodyPr wrap="square" rtlCol="0">
            <a:spAutoFit/>
          </a:bodyPr>
          <a:lstStyle/>
          <a:p>
            <a:r>
              <a:rPr lang="en-US" sz="3200" b="1" dirty="0"/>
              <a:t>Estimation of potential evapotranspiration (PET)</a:t>
            </a:r>
          </a:p>
        </p:txBody>
      </p:sp>
      <p:sp>
        <p:nvSpPr>
          <p:cNvPr id="13" name="Slide Number Placeholder 3">
            <a:extLst>
              <a:ext uri="{FF2B5EF4-FFF2-40B4-BE49-F238E27FC236}">
                <a16:creationId xmlns:a16="http://schemas.microsoft.com/office/drawing/2014/main" id="{AF256C02-19F5-4E2A-88AB-277A7CCC3F44}"/>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27</a:t>
            </a:fld>
            <a:endParaRPr lang="en-US" sz="2000" b="1" dirty="0"/>
          </a:p>
        </p:txBody>
      </p:sp>
      <p:sp>
        <p:nvSpPr>
          <p:cNvPr id="2" name="TextBox 1">
            <a:extLst>
              <a:ext uri="{FF2B5EF4-FFF2-40B4-BE49-F238E27FC236}">
                <a16:creationId xmlns:a16="http://schemas.microsoft.com/office/drawing/2014/main" id="{B1538ABB-126A-EF46-B054-C28E6C73E6A6}"/>
              </a:ext>
            </a:extLst>
          </p:cNvPr>
          <p:cNvSpPr txBox="1"/>
          <p:nvPr/>
        </p:nvSpPr>
        <p:spPr>
          <a:xfrm rot="16200000">
            <a:off x="-560220" y="2708166"/>
            <a:ext cx="2704266" cy="430887"/>
          </a:xfrm>
          <a:prstGeom prst="rect">
            <a:avLst/>
          </a:prstGeom>
          <a:noFill/>
        </p:spPr>
        <p:txBody>
          <a:bodyPr wrap="none" rtlCol="0">
            <a:spAutoFit/>
          </a:bodyPr>
          <a:lstStyle/>
          <a:p>
            <a:r>
              <a:rPr lang="en-US" sz="2200" dirty="0"/>
              <a:t>Percent change in PET</a:t>
            </a:r>
          </a:p>
        </p:txBody>
      </p:sp>
      <p:sp>
        <p:nvSpPr>
          <p:cNvPr id="8" name="TextBox 7">
            <a:extLst>
              <a:ext uri="{FF2B5EF4-FFF2-40B4-BE49-F238E27FC236}">
                <a16:creationId xmlns:a16="http://schemas.microsoft.com/office/drawing/2014/main" id="{24CABC39-7338-4613-A832-88A14A6F6BBE}"/>
              </a:ext>
            </a:extLst>
          </p:cNvPr>
          <p:cNvSpPr txBox="1"/>
          <p:nvPr/>
        </p:nvSpPr>
        <p:spPr>
          <a:xfrm>
            <a:off x="7695263" y="6259"/>
            <a:ext cx="1452577" cy="307777"/>
          </a:xfrm>
          <a:prstGeom prst="rect">
            <a:avLst/>
          </a:prstGeom>
          <a:noFill/>
        </p:spPr>
        <p:txBody>
          <a:bodyPr wrap="none" rtlCol="0">
            <a:spAutoFit/>
          </a:bodyPr>
          <a:lstStyle/>
          <a:p>
            <a:r>
              <a:rPr lang="en-US" sz="1400" dirty="0">
                <a:solidFill>
                  <a:srgbClr val="FF0000"/>
                </a:solidFill>
              </a:rPr>
              <a:t>2017 Assessment</a:t>
            </a:r>
          </a:p>
        </p:txBody>
      </p:sp>
    </p:spTree>
    <p:extLst>
      <p:ext uri="{BB962C8B-B14F-4D97-AF65-F5344CB8AC3E}">
        <p14:creationId xmlns:p14="http://schemas.microsoft.com/office/powerpoint/2010/main" val="2019034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RCP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139D1BBC-47D8-4FBA-A968-70F2C2A20EFF}"/>
              </a:ext>
            </a:extLst>
          </p:cNvPr>
          <p:cNvSpPr/>
          <p:nvPr/>
        </p:nvSpPr>
        <p:spPr>
          <a:xfrm>
            <a:off x="5356177" y="1728953"/>
            <a:ext cx="1821048" cy="655411"/>
          </a:xfrm>
          <a:prstGeom prst="ellipse">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34" name="Oval 33">
            <a:extLst>
              <a:ext uri="{FF2B5EF4-FFF2-40B4-BE49-F238E27FC236}">
                <a16:creationId xmlns:a16="http://schemas.microsoft.com/office/drawing/2014/main" id="{469872AD-2EDA-4DD7-A1CC-EDED88E9C2D9}"/>
              </a:ext>
            </a:extLst>
          </p:cNvPr>
          <p:cNvSpPr/>
          <p:nvPr/>
        </p:nvSpPr>
        <p:spPr>
          <a:xfrm>
            <a:off x="98513" y="2228805"/>
            <a:ext cx="1455554" cy="727213"/>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cxnSp>
        <p:nvCxnSpPr>
          <p:cNvPr id="35" name="Connector: Elbow 34">
            <a:extLst>
              <a:ext uri="{FF2B5EF4-FFF2-40B4-BE49-F238E27FC236}">
                <a16:creationId xmlns:a16="http://schemas.microsoft.com/office/drawing/2014/main" id="{93873C11-DFB6-4AF8-8245-C975494365E2}"/>
              </a:ext>
            </a:extLst>
          </p:cNvPr>
          <p:cNvCxnSpPr>
            <a:cxnSpLocks/>
            <a:stCxn id="32" idx="4"/>
            <a:endCxn id="37" idx="6"/>
          </p:cNvCxnSpPr>
          <p:nvPr/>
        </p:nvCxnSpPr>
        <p:spPr>
          <a:xfrm rot="5400000">
            <a:off x="5104442" y="1430153"/>
            <a:ext cx="208049" cy="2116471"/>
          </a:xfrm>
          <a:prstGeom prst="bentConnector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3C155FA-3C87-4A14-9E8F-CF21369B407A}"/>
              </a:ext>
            </a:extLst>
          </p:cNvPr>
          <p:cNvSpPr/>
          <p:nvPr/>
        </p:nvSpPr>
        <p:spPr>
          <a:xfrm>
            <a:off x="2188379" y="2133146"/>
            <a:ext cx="1961851" cy="918533"/>
          </a:xfrm>
          <a:prstGeom prst="ellipse">
            <a:avLst/>
          </a:prstGeom>
          <a:solidFill>
            <a:schemeClr val="accent1">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8" name="Connector: Elbow 37">
            <a:extLst>
              <a:ext uri="{FF2B5EF4-FFF2-40B4-BE49-F238E27FC236}">
                <a16:creationId xmlns:a16="http://schemas.microsoft.com/office/drawing/2014/main" id="{CB871719-5E72-4E87-812D-4CD8C4F07284}"/>
              </a:ext>
            </a:extLst>
          </p:cNvPr>
          <p:cNvCxnSpPr>
            <a:cxnSpLocks/>
          </p:cNvCxnSpPr>
          <p:nvPr/>
        </p:nvCxnSpPr>
        <p:spPr>
          <a:xfrm>
            <a:off x="1554067" y="2592412"/>
            <a:ext cx="634312" cy="1"/>
          </a:xfrm>
          <a:prstGeom prst="bentConnector3">
            <a:avLst>
              <a:gd name="adj1" fmla="val 50000"/>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4B80C7C-C78C-4B96-B964-01FFBC4751DB}"/>
              </a:ext>
            </a:extLst>
          </p:cNvPr>
          <p:cNvSpPr txBox="1"/>
          <p:nvPr/>
        </p:nvSpPr>
        <p:spPr>
          <a:xfrm>
            <a:off x="571157" y="3510945"/>
            <a:ext cx="7613619" cy="1631216"/>
          </a:xfrm>
          <a:prstGeom prst="rect">
            <a:avLst/>
          </a:prstGeom>
          <a:noFill/>
        </p:spPr>
        <p:txBody>
          <a:bodyPr wrap="square" rtlCol="0">
            <a:spAutoFit/>
          </a:bodyPr>
          <a:lstStyle/>
          <a:p>
            <a:r>
              <a:rPr lang="en-US" sz="2000" dirty="0"/>
              <a:t>PET</a:t>
            </a:r>
            <a:endParaRPr lang="en-US" sz="2000" baseline="-25000" dirty="0"/>
          </a:p>
          <a:p>
            <a:pPr marL="342900" indent="-342900">
              <a:buFont typeface="Arial" panose="020B0604020202020204" pitchFamily="34" charset="0"/>
              <a:buChar char="•"/>
            </a:pPr>
            <a:r>
              <a:rPr lang="en-US" sz="2000" dirty="0"/>
              <a:t>Use Hargreaves-Samani to calculate change in PET</a:t>
            </a:r>
          </a:p>
          <a:p>
            <a:pPr marL="342900" indent="-342900">
              <a:buFont typeface="Arial" panose="020B0604020202020204" pitchFamily="34" charset="0"/>
              <a:buChar char="•"/>
            </a:pPr>
            <a:r>
              <a:rPr lang="en-US" sz="2000" dirty="0"/>
              <a:t>Function of temperature and extraterrestrial radiation</a:t>
            </a:r>
          </a:p>
          <a:p>
            <a:pPr marL="342900" indent="-342900">
              <a:buFont typeface="Arial" panose="020B0604020202020204" pitchFamily="34" charset="0"/>
              <a:buChar char="•"/>
            </a:pPr>
            <a:r>
              <a:rPr lang="en-US" sz="2000" dirty="0"/>
              <a:t>Apply the change in PET to the Base PET used in the Phase 6 model  </a:t>
            </a:r>
            <a:endParaRPr lang="en-US" sz="2000" baseline="-25000" dirty="0"/>
          </a:p>
          <a:p>
            <a:endParaRPr lang="en-US" sz="2000" dirty="0"/>
          </a:p>
        </p:txBody>
      </p:sp>
      <p:sp>
        <p:nvSpPr>
          <p:cNvPr id="2" name="Slide Number Placeholder 1">
            <a:extLst>
              <a:ext uri="{FF2B5EF4-FFF2-40B4-BE49-F238E27FC236}">
                <a16:creationId xmlns:a16="http://schemas.microsoft.com/office/drawing/2014/main" id="{81929E91-511D-4E85-B9F3-A37876ED26F3}"/>
              </a:ext>
            </a:extLst>
          </p:cNvPr>
          <p:cNvSpPr>
            <a:spLocks noGrp="1"/>
          </p:cNvSpPr>
          <p:nvPr>
            <p:ph type="sldNum" sz="quarter" idx="12"/>
          </p:nvPr>
        </p:nvSpPr>
        <p:spPr/>
        <p:txBody>
          <a:bodyPr/>
          <a:lstStyle/>
          <a:p>
            <a:fld id="{7CA78350-4552-420E-BD14-6B06126264AB}" type="slidenum">
              <a:rPr lang="en-US" smtClean="0"/>
              <a:t>28</a:t>
            </a:fld>
            <a:endParaRPr lang="en-US"/>
          </a:p>
        </p:txBody>
      </p:sp>
      <p:sp>
        <p:nvSpPr>
          <p:cNvPr id="17" name="TextBox 16">
            <a:extLst>
              <a:ext uri="{FF2B5EF4-FFF2-40B4-BE49-F238E27FC236}">
                <a16:creationId xmlns:a16="http://schemas.microsoft.com/office/drawing/2014/main" id="{D52C8F55-D78D-48BA-BF38-1AE4CDB7B716}"/>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60140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8" name="Oval 7">
            <a:extLst>
              <a:ext uri="{FF2B5EF4-FFF2-40B4-BE49-F238E27FC236}">
                <a16:creationId xmlns:a16="http://schemas.microsoft.com/office/drawing/2014/main" id="{59DD3A81-744F-426F-9F88-D4107A545086}"/>
              </a:ext>
            </a:extLst>
          </p:cNvPr>
          <p:cNvSpPr/>
          <p:nvPr/>
        </p:nvSpPr>
        <p:spPr>
          <a:xfrm>
            <a:off x="98513" y="2228805"/>
            <a:ext cx="1455554" cy="72721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sp>
        <p:nvSpPr>
          <p:cNvPr id="10" name="Oval 9">
            <a:extLst>
              <a:ext uri="{FF2B5EF4-FFF2-40B4-BE49-F238E27FC236}">
                <a16:creationId xmlns:a16="http://schemas.microsoft.com/office/drawing/2014/main" id="{7B72077E-331D-4642-947A-AE7FCE14435C}"/>
              </a:ext>
            </a:extLst>
          </p:cNvPr>
          <p:cNvSpPr/>
          <p:nvPr/>
        </p:nvSpPr>
        <p:spPr>
          <a:xfrm>
            <a:off x="1338127" y="3609544"/>
            <a:ext cx="2289062" cy="96592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Process-based response of flow and sediment</a:t>
            </a:r>
          </a:p>
        </p:txBody>
      </p:sp>
      <p:sp>
        <p:nvSpPr>
          <p:cNvPr id="11" name="Oval 10">
            <a:extLst>
              <a:ext uri="{FF2B5EF4-FFF2-40B4-BE49-F238E27FC236}">
                <a16:creationId xmlns:a16="http://schemas.microsoft.com/office/drawing/2014/main" id="{23473C9D-3ED4-4A14-AF8E-0AF21A36D502}"/>
              </a:ext>
            </a:extLst>
          </p:cNvPr>
          <p:cNvSpPr/>
          <p:nvPr/>
        </p:nvSpPr>
        <p:spPr>
          <a:xfrm>
            <a:off x="4439573" y="3613519"/>
            <a:ext cx="2223846" cy="96591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Specified response to flow and sediment</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426C819-4C17-42FF-AEC1-2A526CF94FEA}"/>
              </a:ext>
            </a:extLst>
          </p:cNvPr>
          <p:cNvCxnSpPr>
            <a:cxnSpLocks/>
            <a:stCxn id="8" idx="6"/>
            <a:endCxn id="101" idx="2"/>
          </p:cNvCxnSpPr>
          <p:nvPr/>
        </p:nvCxnSpPr>
        <p:spPr>
          <a:xfrm>
            <a:off x="1554067" y="2592412"/>
            <a:ext cx="634312"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A7A87E-5476-4C64-8750-7EE3BB565D9C}"/>
              </a:ext>
            </a:extLst>
          </p:cNvPr>
          <p:cNvCxnSpPr>
            <a:cxnSpLocks/>
            <a:stCxn id="7" idx="4"/>
            <a:endCxn id="101" idx="6"/>
          </p:cNvCxnSpPr>
          <p:nvPr/>
        </p:nvCxnSpPr>
        <p:spPr>
          <a:xfrm rot="5400000">
            <a:off x="5104442" y="1430153"/>
            <a:ext cx="208049" cy="21164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495D281-D10D-4EE2-BE13-AA1D7917A089}"/>
              </a:ext>
            </a:extLst>
          </p:cNvPr>
          <p:cNvCxnSpPr>
            <a:cxnSpLocks/>
            <a:stCxn id="10" idx="6"/>
            <a:endCxn id="11" idx="2"/>
          </p:cNvCxnSpPr>
          <p:nvPr/>
        </p:nvCxnSpPr>
        <p:spPr>
          <a:xfrm>
            <a:off x="3627189" y="4092504"/>
            <a:ext cx="812384" cy="397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5C1D8DD-C6F2-4B21-A9FA-942C958D8598}"/>
              </a:ext>
            </a:extLst>
          </p:cNvPr>
          <p:cNvCxnSpPr>
            <a:cxnSpLocks/>
            <a:stCxn id="11" idx="4"/>
            <a:endCxn id="28" idx="0"/>
          </p:cNvCxnSpPr>
          <p:nvPr/>
        </p:nvCxnSpPr>
        <p:spPr>
          <a:xfrm rot="5400000">
            <a:off x="4932240" y="4327332"/>
            <a:ext cx="367151" cy="87136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9AA9E3F-0135-40F2-BA60-D0C26FD95598}"/>
              </a:ext>
            </a:extLst>
          </p:cNvPr>
          <p:cNvSpPr/>
          <p:nvPr/>
        </p:nvSpPr>
        <p:spPr>
          <a:xfrm>
            <a:off x="3477959" y="4946589"/>
            <a:ext cx="2404349" cy="72530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Estuarine Process-based model</a:t>
            </a:r>
          </a:p>
        </p:txBody>
      </p:sp>
      <p:cxnSp>
        <p:nvCxnSpPr>
          <p:cNvPr id="30" name="Connector: Elbow 29">
            <a:extLst>
              <a:ext uri="{FF2B5EF4-FFF2-40B4-BE49-F238E27FC236}">
                <a16:creationId xmlns:a16="http://schemas.microsoft.com/office/drawing/2014/main" id="{63B2CA7A-1905-4A3D-A1E5-C35932BC2558}"/>
              </a:ext>
            </a:extLst>
          </p:cNvPr>
          <p:cNvCxnSpPr>
            <a:cxnSpLocks/>
            <a:stCxn id="10" idx="3"/>
            <a:endCxn id="28" idx="2"/>
          </p:cNvCxnSpPr>
          <p:nvPr/>
        </p:nvCxnSpPr>
        <p:spPr>
          <a:xfrm rot="16200000" flipH="1">
            <a:off x="2138039" y="3969320"/>
            <a:ext cx="875233" cy="180460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856D90C-01BA-4C0B-B80B-1739791C09E1}"/>
              </a:ext>
            </a:extLst>
          </p:cNvPr>
          <p:cNvSpPr/>
          <p:nvPr/>
        </p:nvSpPr>
        <p:spPr>
          <a:xfrm>
            <a:off x="1032871" y="5950225"/>
            <a:ext cx="2314099" cy="77942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Effect on water quality standards</a:t>
            </a:r>
          </a:p>
        </p:txBody>
      </p:sp>
      <p:cxnSp>
        <p:nvCxnSpPr>
          <p:cNvPr id="36" name="Connector: Elbow 35">
            <a:extLst>
              <a:ext uri="{FF2B5EF4-FFF2-40B4-BE49-F238E27FC236}">
                <a16:creationId xmlns:a16="http://schemas.microsoft.com/office/drawing/2014/main" id="{5253FDF0-7991-43A5-8D02-58DF063BB1FE}"/>
              </a:ext>
            </a:extLst>
          </p:cNvPr>
          <p:cNvCxnSpPr>
            <a:cxnSpLocks/>
            <a:stCxn id="28" idx="3"/>
            <a:endCxn id="33" idx="7"/>
          </p:cNvCxnSpPr>
          <p:nvPr/>
        </p:nvCxnSpPr>
        <p:spPr>
          <a:xfrm rot="5400000">
            <a:off x="3169727" y="5404026"/>
            <a:ext cx="498693" cy="82199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Scenario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705A784B-5E62-4607-BD97-69F9EBCAA5BB}"/>
              </a:ext>
            </a:extLst>
          </p:cNvPr>
          <p:cNvSpPr/>
          <p:nvPr/>
        </p:nvSpPr>
        <p:spPr>
          <a:xfrm>
            <a:off x="2188379" y="2133146"/>
            <a:ext cx="1961851" cy="9185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126" name="Connector: Elbow 125">
            <a:extLst>
              <a:ext uri="{FF2B5EF4-FFF2-40B4-BE49-F238E27FC236}">
                <a16:creationId xmlns:a16="http://schemas.microsoft.com/office/drawing/2014/main" id="{773525EC-344C-480D-8C7A-92C8681F5ACF}"/>
              </a:ext>
            </a:extLst>
          </p:cNvPr>
          <p:cNvCxnSpPr>
            <a:cxnSpLocks/>
            <a:stCxn id="101" idx="3"/>
            <a:endCxn id="10" idx="0"/>
          </p:cNvCxnSpPr>
          <p:nvPr/>
        </p:nvCxnSpPr>
        <p:spPr>
          <a:xfrm rot="16200000" flipH="1">
            <a:off x="2132981" y="3259866"/>
            <a:ext cx="692381" cy="697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88E30E39-F7D8-4EED-8DA1-B4AFD10E036C}"/>
              </a:ext>
            </a:extLst>
          </p:cNvPr>
          <p:cNvSpPr/>
          <p:nvPr/>
        </p:nvSpPr>
        <p:spPr>
          <a:xfrm>
            <a:off x="5105963" y="5963477"/>
            <a:ext cx="2338671" cy="7538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Management Effort Adjustment</a:t>
            </a:r>
          </a:p>
        </p:txBody>
      </p:sp>
      <p:cxnSp>
        <p:nvCxnSpPr>
          <p:cNvPr id="150" name="Connector: Elbow 149">
            <a:extLst>
              <a:ext uri="{FF2B5EF4-FFF2-40B4-BE49-F238E27FC236}">
                <a16:creationId xmlns:a16="http://schemas.microsoft.com/office/drawing/2014/main" id="{2389E109-B79A-4F50-AD29-ADBB77DEA978}"/>
              </a:ext>
            </a:extLst>
          </p:cNvPr>
          <p:cNvCxnSpPr>
            <a:cxnSpLocks/>
            <a:stCxn id="33" idx="6"/>
            <a:endCxn id="144" idx="2"/>
          </p:cNvCxnSpPr>
          <p:nvPr/>
        </p:nvCxnSpPr>
        <p:spPr>
          <a:xfrm>
            <a:off x="3346970" y="6339935"/>
            <a:ext cx="1758993" cy="46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544C259-0278-4A7F-A32C-D6697C09B353}"/>
              </a:ext>
            </a:extLst>
          </p:cNvPr>
          <p:cNvSpPr>
            <a:spLocks noGrp="1"/>
          </p:cNvSpPr>
          <p:nvPr>
            <p:ph type="sldNum" sz="quarter" idx="12"/>
          </p:nvPr>
        </p:nvSpPr>
        <p:spPr/>
        <p:txBody>
          <a:bodyPr/>
          <a:lstStyle/>
          <a:p>
            <a:fld id="{7CA78350-4552-420E-BD14-6B06126264AB}" type="slidenum">
              <a:rPr lang="en-US" smtClean="0"/>
              <a:t>29</a:t>
            </a:fld>
            <a:endParaRPr lang="en-US"/>
          </a:p>
        </p:txBody>
      </p:sp>
      <p:sp>
        <p:nvSpPr>
          <p:cNvPr id="3" name="TextBox 2">
            <a:extLst>
              <a:ext uri="{FF2B5EF4-FFF2-40B4-BE49-F238E27FC236}">
                <a16:creationId xmlns:a16="http://schemas.microsoft.com/office/drawing/2014/main" id="{A132D11A-C67C-436B-82A3-8E37DD8EF952}"/>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pic>
        <p:nvPicPr>
          <p:cNvPr id="29" name="Picture 28">
            <a:extLst>
              <a:ext uri="{FF2B5EF4-FFF2-40B4-BE49-F238E27FC236}">
                <a16:creationId xmlns:a16="http://schemas.microsoft.com/office/drawing/2014/main" id="{9E6312EE-30C9-49FC-BB56-B1F2AC16EB22}"/>
              </a:ext>
            </a:extLst>
          </p:cNvPr>
          <p:cNvPicPr>
            <a:picLocks noChangeAspect="1"/>
          </p:cNvPicPr>
          <p:nvPr/>
        </p:nvPicPr>
        <p:blipFill rotWithShape="1">
          <a:blip r:embed="rId2">
            <a:clrChange>
              <a:clrFrom>
                <a:srgbClr val="FFFFFF"/>
              </a:clrFrom>
              <a:clrTo>
                <a:srgbClr val="FFFFFF">
                  <a:alpha val="0"/>
                </a:srgbClr>
              </a:clrTo>
            </a:clrChange>
          </a:blip>
          <a:srcRect l="2824"/>
          <a:stretch/>
        </p:blipFill>
        <p:spPr>
          <a:xfrm>
            <a:off x="553829" y="3340569"/>
            <a:ext cx="1148501" cy="1602316"/>
          </a:xfrm>
          <a:prstGeom prst="rect">
            <a:avLst/>
          </a:prstGeom>
        </p:spPr>
      </p:pic>
      <p:pic>
        <p:nvPicPr>
          <p:cNvPr id="31" name="Picture 30">
            <a:extLst>
              <a:ext uri="{FF2B5EF4-FFF2-40B4-BE49-F238E27FC236}">
                <a16:creationId xmlns:a16="http://schemas.microsoft.com/office/drawing/2014/main" id="{D0EC3CC1-7CF8-42CC-9B52-E54D8CD9858E}"/>
              </a:ext>
            </a:extLst>
          </p:cNvPr>
          <p:cNvPicPr>
            <a:picLocks noChangeAspect="1"/>
          </p:cNvPicPr>
          <p:nvPr/>
        </p:nvPicPr>
        <p:blipFill rotWithShape="1">
          <a:blip r:embed="rId2">
            <a:clrChange>
              <a:clrFrom>
                <a:srgbClr val="FFFFFF"/>
              </a:clrFrom>
              <a:clrTo>
                <a:srgbClr val="FFFFFF">
                  <a:alpha val="0"/>
                </a:srgbClr>
              </a:clrTo>
            </a:clrChange>
          </a:blip>
          <a:srcRect l="2824"/>
          <a:stretch/>
        </p:blipFill>
        <p:spPr>
          <a:xfrm>
            <a:off x="3834049" y="3150819"/>
            <a:ext cx="1148501" cy="1602316"/>
          </a:xfrm>
          <a:prstGeom prst="rect">
            <a:avLst/>
          </a:prstGeom>
        </p:spPr>
      </p:pic>
      <p:pic>
        <p:nvPicPr>
          <p:cNvPr id="32" name="Picture 5">
            <a:extLst>
              <a:ext uri="{FF2B5EF4-FFF2-40B4-BE49-F238E27FC236}">
                <a16:creationId xmlns:a16="http://schemas.microsoft.com/office/drawing/2014/main" id="{E14E1B4E-0014-4735-869A-38C59D2CB9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3524" y="4530175"/>
            <a:ext cx="831199" cy="155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65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909" y="857251"/>
            <a:ext cx="8098077" cy="994172"/>
          </a:xfrm>
        </p:spPr>
        <p:txBody>
          <a:bodyPr>
            <a:normAutofit fontScale="90000"/>
          </a:bodyPr>
          <a:lstStyle/>
          <a:p>
            <a:pPr algn="ctr"/>
            <a:r>
              <a:rPr lang="en-US" b="1" dirty="0">
                <a:latin typeface="+mn-lt"/>
              </a:rPr>
              <a:t>Climate Change Loads: Phosphorus</a:t>
            </a:r>
            <a:endParaRPr lang="en-US" dirty="0">
              <a:latin typeface="+mn-lt"/>
            </a:endParaRPr>
          </a:p>
        </p:txBody>
      </p:sp>
      <p:sp>
        <p:nvSpPr>
          <p:cNvPr id="4" name="Slide Number Placeholder 3"/>
          <p:cNvSpPr>
            <a:spLocks noGrp="1"/>
          </p:cNvSpPr>
          <p:nvPr>
            <p:ph type="sldNum" sz="quarter" idx="12"/>
          </p:nvPr>
        </p:nvSpPr>
        <p:spPr/>
        <p:txBody>
          <a:bodyPr/>
          <a:lstStyle/>
          <a:p>
            <a:fld id="{5A8328EF-C2C8-4861-B0DA-8100FEBAF165}" type="slidenum">
              <a:rPr lang="en-US" smtClean="0"/>
              <a:t>3</a:t>
            </a:fld>
            <a:endParaRPr lang="en-US"/>
          </a:p>
        </p:txBody>
      </p:sp>
      <p:pic>
        <p:nvPicPr>
          <p:cNvPr id="6" name="Picture 5"/>
          <p:cNvPicPr>
            <a:picLocks noChangeAspect="1"/>
          </p:cNvPicPr>
          <p:nvPr/>
        </p:nvPicPr>
        <p:blipFill>
          <a:blip r:embed="rId2"/>
          <a:stretch>
            <a:fillRect/>
          </a:stretch>
        </p:blipFill>
        <p:spPr>
          <a:xfrm>
            <a:off x="0" y="1811655"/>
            <a:ext cx="9144000" cy="3234690"/>
          </a:xfrm>
          <a:prstGeom prst="rect">
            <a:avLst/>
          </a:prstGeom>
        </p:spPr>
      </p:pic>
      <p:sp>
        <p:nvSpPr>
          <p:cNvPr id="5" name="Rectangle 4"/>
          <p:cNvSpPr/>
          <p:nvPr/>
        </p:nvSpPr>
        <p:spPr>
          <a:xfrm>
            <a:off x="3391504" y="1848684"/>
            <a:ext cx="1109207" cy="319766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p:cNvSpPr txBox="1"/>
          <p:nvPr/>
        </p:nvSpPr>
        <p:spPr>
          <a:xfrm>
            <a:off x="0" y="5146447"/>
            <a:ext cx="2190566" cy="300082"/>
          </a:xfrm>
          <a:prstGeom prst="rect">
            <a:avLst/>
          </a:prstGeom>
          <a:noFill/>
        </p:spPr>
        <p:txBody>
          <a:bodyPr wrap="square" rtlCol="0">
            <a:spAutoFit/>
          </a:bodyPr>
          <a:lstStyle/>
          <a:p>
            <a:r>
              <a:rPr lang="en-US" sz="1350" dirty="0"/>
              <a:t>*Units: millions of pounds</a:t>
            </a:r>
          </a:p>
        </p:txBody>
      </p:sp>
      <p:sp>
        <p:nvSpPr>
          <p:cNvPr id="8" name="TextBox 7">
            <a:extLst>
              <a:ext uri="{FF2B5EF4-FFF2-40B4-BE49-F238E27FC236}">
                <a16:creationId xmlns:a16="http://schemas.microsoft.com/office/drawing/2014/main" id="{D37982E5-4EB3-4DA3-8E22-D1523854A96B}"/>
              </a:ext>
            </a:extLst>
          </p:cNvPr>
          <p:cNvSpPr txBox="1"/>
          <p:nvPr/>
        </p:nvSpPr>
        <p:spPr>
          <a:xfrm>
            <a:off x="1819747" y="172016"/>
            <a:ext cx="1678665" cy="369332"/>
          </a:xfrm>
          <a:prstGeom prst="rect">
            <a:avLst/>
          </a:prstGeom>
          <a:noFill/>
        </p:spPr>
        <p:txBody>
          <a:bodyPr wrap="none" rtlCol="0">
            <a:spAutoFit/>
          </a:bodyPr>
          <a:lstStyle/>
          <a:p>
            <a:r>
              <a:rPr lang="en-US" dirty="0"/>
              <a:t>December 2017</a:t>
            </a:r>
          </a:p>
        </p:txBody>
      </p:sp>
    </p:spTree>
    <p:extLst>
      <p:ext uri="{BB962C8B-B14F-4D97-AF65-F5344CB8AC3E}">
        <p14:creationId xmlns:p14="http://schemas.microsoft.com/office/powerpoint/2010/main" val="830104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72077E-331D-4642-947A-AE7FCE14435C}"/>
              </a:ext>
            </a:extLst>
          </p:cNvPr>
          <p:cNvSpPr/>
          <p:nvPr/>
        </p:nvSpPr>
        <p:spPr>
          <a:xfrm>
            <a:off x="1338127" y="3609544"/>
            <a:ext cx="2289062" cy="96592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Process-based response of flow and sediment</a:t>
            </a:r>
          </a:p>
        </p:txBody>
      </p:sp>
      <p:sp>
        <p:nvSpPr>
          <p:cNvPr id="11" name="Oval 10">
            <a:extLst>
              <a:ext uri="{FF2B5EF4-FFF2-40B4-BE49-F238E27FC236}">
                <a16:creationId xmlns:a16="http://schemas.microsoft.com/office/drawing/2014/main" id="{23473C9D-3ED4-4A14-AF8E-0AF21A36D502}"/>
              </a:ext>
            </a:extLst>
          </p:cNvPr>
          <p:cNvSpPr/>
          <p:nvPr/>
        </p:nvSpPr>
        <p:spPr>
          <a:xfrm>
            <a:off x="4439573" y="3613519"/>
            <a:ext cx="2223846" cy="96591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Specified response to flow and sediment</a:t>
            </a:r>
          </a:p>
        </p:txBody>
      </p:sp>
      <p:cxnSp>
        <p:nvCxnSpPr>
          <p:cNvPr id="23" name="Connector: Elbow 22">
            <a:extLst>
              <a:ext uri="{FF2B5EF4-FFF2-40B4-BE49-F238E27FC236}">
                <a16:creationId xmlns:a16="http://schemas.microsoft.com/office/drawing/2014/main" id="{D495D281-D10D-4EE2-BE13-AA1D7917A089}"/>
              </a:ext>
            </a:extLst>
          </p:cNvPr>
          <p:cNvCxnSpPr>
            <a:cxnSpLocks/>
            <a:stCxn id="10" idx="6"/>
            <a:endCxn id="11" idx="2"/>
          </p:cNvCxnSpPr>
          <p:nvPr/>
        </p:nvCxnSpPr>
        <p:spPr>
          <a:xfrm>
            <a:off x="3627189" y="4092504"/>
            <a:ext cx="812384" cy="397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DF30348-D7A5-4140-B44A-D58166732C9B}"/>
              </a:ext>
            </a:extLst>
          </p:cNvPr>
          <p:cNvSpPr/>
          <p:nvPr/>
        </p:nvSpPr>
        <p:spPr>
          <a:xfrm>
            <a:off x="2188379" y="2133146"/>
            <a:ext cx="1961851" cy="918533"/>
          </a:xfrm>
          <a:prstGeom prst="ellipse">
            <a:avLst/>
          </a:prstGeom>
          <a:solidFill>
            <a:schemeClr val="accent1">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2" name="Connector: Elbow 31">
            <a:extLst>
              <a:ext uri="{FF2B5EF4-FFF2-40B4-BE49-F238E27FC236}">
                <a16:creationId xmlns:a16="http://schemas.microsoft.com/office/drawing/2014/main" id="{504045FB-C8BF-4A2E-8E8B-1945E8E7C9A3}"/>
              </a:ext>
            </a:extLst>
          </p:cNvPr>
          <p:cNvCxnSpPr>
            <a:cxnSpLocks/>
            <a:stCxn id="31" idx="3"/>
            <a:endCxn id="10" idx="0"/>
          </p:cNvCxnSpPr>
          <p:nvPr/>
        </p:nvCxnSpPr>
        <p:spPr>
          <a:xfrm rot="16200000" flipH="1">
            <a:off x="2132981" y="3259866"/>
            <a:ext cx="692381" cy="697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A6CC4B4-7A61-4FFE-BA60-F609356C6BA1}"/>
              </a:ext>
            </a:extLst>
          </p:cNvPr>
          <p:cNvSpPr>
            <a:spLocks noGrp="1"/>
          </p:cNvSpPr>
          <p:nvPr>
            <p:ph type="sldNum" sz="quarter" idx="12"/>
          </p:nvPr>
        </p:nvSpPr>
        <p:spPr/>
        <p:txBody>
          <a:bodyPr/>
          <a:lstStyle/>
          <a:p>
            <a:fld id="{7CA78350-4552-420E-BD14-6B06126264AB}" type="slidenum">
              <a:rPr lang="en-US" smtClean="0"/>
              <a:t>30</a:t>
            </a:fld>
            <a:endParaRPr lang="en-US"/>
          </a:p>
        </p:txBody>
      </p:sp>
      <p:sp>
        <p:nvSpPr>
          <p:cNvPr id="13" name="TextBox 12">
            <a:extLst>
              <a:ext uri="{FF2B5EF4-FFF2-40B4-BE49-F238E27FC236}">
                <a16:creationId xmlns:a16="http://schemas.microsoft.com/office/drawing/2014/main" id="{A6E91343-512F-493E-8B60-C73CC6F426F3}"/>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2946433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72077E-331D-4642-947A-AE7FCE14435C}"/>
              </a:ext>
            </a:extLst>
          </p:cNvPr>
          <p:cNvSpPr/>
          <p:nvPr/>
        </p:nvSpPr>
        <p:spPr>
          <a:xfrm>
            <a:off x="2989563" y="1014802"/>
            <a:ext cx="2289062" cy="96592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Process-based response of flow and sediment</a:t>
            </a:r>
          </a:p>
        </p:txBody>
      </p:sp>
      <p:sp>
        <p:nvSpPr>
          <p:cNvPr id="11" name="Oval 10">
            <a:extLst>
              <a:ext uri="{FF2B5EF4-FFF2-40B4-BE49-F238E27FC236}">
                <a16:creationId xmlns:a16="http://schemas.microsoft.com/office/drawing/2014/main" id="{23473C9D-3ED4-4A14-AF8E-0AF21A36D502}"/>
              </a:ext>
            </a:extLst>
          </p:cNvPr>
          <p:cNvSpPr/>
          <p:nvPr/>
        </p:nvSpPr>
        <p:spPr>
          <a:xfrm>
            <a:off x="6851079" y="1014803"/>
            <a:ext cx="2223846" cy="96591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Specified response to flow and sediment</a:t>
            </a:r>
          </a:p>
        </p:txBody>
      </p:sp>
      <p:cxnSp>
        <p:nvCxnSpPr>
          <p:cNvPr id="23" name="Connector: Elbow 22">
            <a:extLst>
              <a:ext uri="{FF2B5EF4-FFF2-40B4-BE49-F238E27FC236}">
                <a16:creationId xmlns:a16="http://schemas.microsoft.com/office/drawing/2014/main" id="{D495D281-D10D-4EE2-BE13-AA1D7917A089}"/>
              </a:ext>
            </a:extLst>
          </p:cNvPr>
          <p:cNvCxnSpPr>
            <a:cxnSpLocks/>
            <a:stCxn id="10" idx="6"/>
            <a:endCxn id="11" idx="2"/>
          </p:cNvCxnSpPr>
          <p:nvPr/>
        </p:nvCxnSpPr>
        <p:spPr>
          <a:xfrm>
            <a:off x="5278625" y="1497762"/>
            <a:ext cx="1572454"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DF30348-D7A5-4140-B44A-D58166732C9B}"/>
              </a:ext>
            </a:extLst>
          </p:cNvPr>
          <p:cNvSpPr/>
          <p:nvPr/>
        </p:nvSpPr>
        <p:spPr>
          <a:xfrm>
            <a:off x="4889228" y="72576"/>
            <a:ext cx="1961851" cy="91853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2" name="Connector: Elbow 31">
            <a:extLst>
              <a:ext uri="{FF2B5EF4-FFF2-40B4-BE49-F238E27FC236}">
                <a16:creationId xmlns:a16="http://schemas.microsoft.com/office/drawing/2014/main" id="{504045FB-C8BF-4A2E-8E8B-1945E8E7C9A3}"/>
              </a:ext>
            </a:extLst>
          </p:cNvPr>
          <p:cNvCxnSpPr>
            <a:cxnSpLocks/>
            <a:stCxn id="31" idx="3"/>
            <a:endCxn id="10" idx="0"/>
          </p:cNvCxnSpPr>
          <p:nvPr/>
        </p:nvCxnSpPr>
        <p:spPr>
          <a:xfrm rot="5400000">
            <a:off x="4576210" y="414477"/>
            <a:ext cx="158209" cy="1042440"/>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38A165-3D7F-4FAF-88C1-65F7D7808AE6}"/>
              </a:ext>
            </a:extLst>
          </p:cNvPr>
          <p:cNvSpPr>
            <a:spLocks noGrp="1"/>
          </p:cNvSpPr>
          <p:nvPr>
            <p:ph idx="1"/>
          </p:nvPr>
        </p:nvSpPr>
        <p:spPr>
          <a:xfrm>
            <a:off x="153162" y="2276507"/>
            <a:ext cx="3517329" cy="3833721"/>
          </a:xfrm>
        </p:spPr>
        <p:txBody>
          <a:bodyPr>
            <a:normAutofit lnSpcReduction="10000"/>
          </a:bodyPr>
          <a:lstStyle/>
          <a:p>
            <a:r>
              <a:rPr lang="en-US" dirty="0"/>
              <a:t>HSPF simulation of hydrology is sensitive to:</a:t>
            </a:r>
          </a:p>
          <a:p>
            <a:r>
              <a:rPr lang="en-US" dirty="0"/>
              <a:t>Precipitation</a:t>
            </a:r>
          </a:p>
          <a:p>
            <a:r>
              <a:rPr lang="en-US" dirty="0"/>
              <a:t>PET</a:t>
            </a:r>
          </a:p>
          <a:p>
            <a:r>
              <a:rPr lang="en-US" dirty="0"/>
              <a:t>CO2</a:t>
            </a:r>
          </a:p>
          <a:p>
            <a:r>
              <a:rPr lang="en-US" dirty="0"/>
              <a:t>Temperature (snowfall and snowmelt)</a:t>
            </a:r>
          </a:p>
          <a:p>
            <a:endParaRPr lang="en-US" dirty="0"/>
          </a:p>
        </p:txBody>
      </p:sp>
      <p:pic>
        <p:nvPicPr>
          <p:cNvPr id="12" name="Picture 11">
            <a:extLst>
              <a:ext uri="{FF2B5EF4-FFF2-40B4-BE49-F238E27FC236}">
                <a16:creationId xmlns:a16="http://schemas.microsoft.com/office/drawing/2014/main" id="{D9C1CA42-234D-4753-8F67-D225A190E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463681"/>
            <a:ext cx="5410200" cy="4371975"/>
          </a:xfrm>
          <a:prstGeom prst="rect">
            <a:avLst/>
          </a:prstGeom>
        </p:spPr>
      </p:pic>
      <p:sp>
        <p:nvSpPr>
          <p:cNvPr id="2" name="Slide Number Placeholder 1">
            <a:extLst>
              <a:ext uri="{FF2B5EF4-FFF2-40B4-BE49-F238E27FC236}">
                <a16:creationId xmlns:a16="http://schemas.microsoft.com/office/drawing/2014/main" id="{27B56AFA-EFEA-4974-91E3-758A81630CEF}"/>
              </a:ext>
            </a:extLst>
          </p:cNvPr>
          <p:cNvSpPr>
            <a:spLocks noGrp="1"/>
          </p:cNvSpPr>
          <p:nvPr>
            <p:ph type="sldNum" sz="quarter" idx="12"/>
          </p:nvPr>
        </p:nvSpPr>
        <p:spPr/>
        <p:txBody>
          <a:bodyPr/>
          <a:lstStyle/>
          <a:p>
            <a:fld id="{7CA78350-4552-420E-BD14-6B06126264AB}" type="slidenum">
              <a:rPr lang="en-US" smtClean="0"/>
              <a:t>31</a:t>
            </a:fld>
            <a:endParaRPr lang="en-US"/>
          </a:p>
        </p:txBody>
      </p:sp>
      <p:sp>
        <p:nvSpPr>
          <p:cNvPr id="13" name="TextBox 12">
            <a:extLst>
              <a:ext uri="{FF2B5EF4-FFF2-40B4-BE49-F238E27FC236}">
                <a16:creationId xmlns:a16="http://schemas.microsoft.com/office/drawing/2014/main" id="{680CA19B-FA9C-4A73-823B-660220489F5D}"/>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3826461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72077E-331D-4642-947A-AE7FCE14435C}"/>
              </a:ext>
            </a:extLst>
          </p:cNvPr>
          <p:cNvSpPr/>
          <p:nvPr/>
        </p:nvSpPr>
        <p:spPr>
          <a:xfrm>
            <a:off x="2989563" y="1014802"/>
            <a:ext cx="2289062" cy="96592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Process-based response of flow and sediment</a:t>
            </a:r>
          </a:p>
        </p:txBody>
      </p:sp>
      <p:sp>
        <p:nvSpPr>
          <p:cNvPr id="11" name="Oval 10">
            <a:extLst>
              <a:ext uri="{FF2B5EF4-FFF2-40B4-BE49-F238E27FC236}">
                <a16:creationId xmlns:a16="http://schemas.microsoft.com/office/drawing/2014/main" id="{23473C9D-3ED4-4A14-AF8E-0AF21A36D502}"/>
              </a:ext>
            </a:extLst>
          </p:cNvPr>
          <p:cNvSpPr/>
          <p:nvPr/>
        </p:nvSpPr>
        <p:spPr>
          <a:xfrm>
            <a:off x="6851079" y="1014803"/>
            <a:ext cx="2223846" cy="96591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Specified response to flow and sediment</a:t>
            </a:r>
          </a:p>
        </p:txBody>
      </p:sp>
      <p:cxnSp>
        <p:nvCxnSpPr>
          <p:cNvPr id="23" name="Connector: Elbow 22">
            <a:extLst>
              <a:ext uri="{FF2B5EF4-FFF2-40B4-BE49-F238E27FC236}">
                <a16:creationId xmlns:a16="http://schemas.microsoft.com/office/drawing/2014/main" id="{D495D281-D10D-4EE2-BE13-AA1D7917A089}"/>
              </a:ext>
            </a:extLst>
          </p:cNvPr>
          <p:cNvCxnSpPr>
            <a:cxnSpLocks/>
            <a:stCxn id="10" idx="6"/>
            <a:endCxn id="11" idx="2"/>
          </p:cNvCxnSpPr>
          <p:nvPr/>
        </p:nvCxnSpPr>
        <p:spPr>
          <a:xfrm>
            <a:off x="5278625" y="1497762"/>
            <a:ext cx="1572454"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DF30348-D7A5-4140-B44A-D58166732C9B}"/>
              </a:ext>
            </a:extLst>
          </p:cNvPr>
          <p:cNvSpPr/>
          <p:nvPr/>
        </p:nvSpPr>
        <p:spPr>
          <a:xfrm>
            <a:off x="4889228" y="72576"/>
            <a:ext cx="1961851" cy="91853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2" name="Connector: Elbow 31">
            <a:extLst>
              <a:ext uri="{FF2B5EF4-FFF2-40B4-BE49-F238E27FC236}">
                <a16:creationId xmlns:a16="http://schemas.microsoft.com/office/drawing/2014/main" id="{504045FB-C8BF-4A2E-8E8B-1945E8E7C9A3}"/>
              </a:ext>
            </a:extLst>
          </p:cNvPr>
          <p:cNvCxnSpPr>
            <a:cxnSpLocks/>
            <a:stCxn id="31" idx="3"/>
            <a:endCxn id="10" idx="0"/>
          </p:cNvCxnSpPr>
          <p:nvPr/>
        </p:nvCxnSpPr>
        <p:spPr>
          <a:xfrm rot="5400000">
            <a:off x="4576210" y="414477"/>
            <a:ext cx="158209" cy="1042440"/>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38A165-3D7F-4FAF-88C1-65F7D7808AE6}"/>
              </a:ext>
            </a:extLst>
          </p:cNvPr>
          <p:cNvSpPr>
            <a:spLocks noGrp="1"/>
          </p:cNvSpPr>
          <p:nvPr>
            <p:ph idx="1"/>
          </p:nvPr>
        </p:nvSpPr>
        <p:spPr>
          <a:xfrm>
            <a:off x="153162" y="2276507"/>
            <a:ext cx="3517329" cy="3833721"/>
          </a:xfrm>
        </p:spPr>
        <p:txBody>
          <a:bodyPr>
            <a:normAutofit/>
          </a:bodyPr>
          <a:lstStyle/>
          <a:p>
            <a:r>
              <a:rPr lang="en-US" dirty="0"/>
              <a:t>HSPF simulation of sediment is sensitive to:</a:t>
            </a:r>
          </a:p>
          <a:p>
            <a:r>
              <a:rPr lang="en-US" dirty="0"/>
              <a:t>Precipitation</a:t>
            </a:r>
          </a:p>
          <a:p>
            <a:r>
              <a:rPr lang="en-US" dirty="0"/>
              <a:t>Runoff</a:t>
            </a:r>
          </a:p>
          <a:p>
            <a:pPr lvl="1"/>
            <a:r>
              <a:rPr lang="en-US" dirty="0"/>
              <a:t>PET, temperature, CO2, </a:t>
            </a:r>
            <a:r>
              <a:rPr lang="en-US" dirty="0" err="1"/>
              <a:t>precip</a:t>
            </a:r>
            <a:endParaRPr lang="en-US" dirty="0"/>
          </a:p>
          <a:p>
            <a:endParaRPr lang="en-US" dirty="0"/>
          </a:p>
        </p:txBody>
      </p:sp>
      <p:pic>
        <p:nvPicPr>
          <p:cNvPr id="2" name="Picture 1">
            <a:extLst>
              <a:ext uri="{FF2B5EF4-FFF2-40B4-BE49-F238E27FC236}">
                <a16:creationId xmlns:a16="http://schemas.microsoft.com/office/drawing/2014/main" id="{46DBB802-50DE-45D6-9E82-EF3044AAAE5A}"/>
              </a:ext>
            </a:extLst>
          </p:cNvPr>
          <p:cNvPicPr>
            <a:picLocks noChangeAspect="1"/>
          </p:cNvPicPr>
          <p:nvPr/>
        </p:nvPicPr>
        <p:blipFill>
          <a:blip r:embed="rId2"/>
          <a:stretch>
            <a:fillRect/>
          </a:stretch>
        </p:blipFill>
        <p:spPr>
          <a:xfrm>
            <a:off x="3885211" y="3022899"/>
            <a:ext cx="5189714" cy="3646629"/>
          </a:xfrm>
          <a:prstGeom prst="rect">
            <a:avLst/>
          </a:prstGeom>
        </p:spPr>
      </p:pic>
      <p:sp>
        <p:nvSpPr>
          <p:cNvPr id="4" name="Slide Number Placeholder 3">
            <a:extLst>
              <a:ext uri="{FF2B5EF4-FFF2-40B4-BE49-F238E27FC236}">
                <a16:creationId xmlns:a16="http://schemas.microsoft.com/office/drawing/2014/main" id="{D85BF566-9C65-4413-88A5-0F71AE0BBB4A}"/>
              </a:ext>
            </a:extLst>
          </p:cNvPr>
          <p:cNvSpPr>
            <a:spLocks noGrp="1"/>
          </p:cNvSpPr>
          <p:nvPr>
            <p:ph type="sldNum" sz="quarter" idx="12"/>
          </p:nvPr>
        </p:nvSpPr>
        <p:spPr/>
        <p:txBody>
          <a:bodyPr/>
          <a:lstStyle/>
          <a:p>
            <a:fld id="{7CA78350-4552-420E-BD14-6B06126264AB}" type="slidenum">
              <a:rPr lang="en-US" smtClean="0"/>
              <a:t>32</a:t>
            </a:fld>
            <a:endParaRPr lang="en-US"/>
          </a:p>
        </p:txBody>
      </p:sp>
      <p:sp>
        <p:nvSpPr>
          <p:cNvPr id="13" name="TextBox 12">
            <a:extLst>
              <a:ext uri="{FF2B5EF4-FFF2-40B4-BE49-F238E27FC236}">
                <a16:creationId xmlns:a16="http://schemas.microsoft.com/office/drawing/2014/main" id="{042D3687-C7F9-4C60-B601-A7A04D416509}"/>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4064952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7E0C526-218F-FF4F-B82A-BE0F01F1F56E}"/>
              </a:ext>
            </a:extLst>
          </p:cNvPr>
          <p:cNvPicPr>
            <a:picLocks noChangeAspect="1"/>
          </p:cNvPicPr>
          <p:nvPr/>
        </p:nvPicPr>
        <p:blipFill>
          <a:blip r:embed="rId2" cstate="print">
            <a:alphaModFix amt="80000"/>
            <a:extLst>
              <a:ext uri="{28A0092B-C50C-407E-A947-70E740481C1C}">
                <a14:useLocalDpi xmlns:a14="http://schemas.microsoft.com/office/drawing/2010/main"/>
              </a:ext>
            </a:extLst>
          </a:blip>
          <a:stretch>
            <a:fillRect/>
          </a:stretch>
        </p:blipFill>
        <p:spPr>
          <a:xfrm>
            <a:off x="119268" y="1384762"/>
            <a:ext cx="3237620" cy="2644006"/>
          </a:xfrm>
          <a:prstGeom prst="rect">
            <a:avLst/>
          </a:prstGeom>
        </p:spPr>
      </p:pic>
      <p:sp>
        <p:nvSpPr>
          <p:cNvPr id="4" name="TextBox 3">
            <a:extLst>
              <a:ext uri="{FF2B5EF4-FFF2-40B4-BE49-F238E27FC236}">
                <a16:creationId xmlns:a16="http://schemas.microsoft.com/office/drawing/2014/main" id="{0310327C-CBFE-EF48-A598-F50E3B54E157}"/>
              </a:ext>
            </a:extLst>
          </p:cNvPr>
          <p:cNvSpPr txBox="1"/>
          <p:nvPr/>
        </p:nvSpPr>
        <p:spPr>
          <a:xfrm>
            <a:off x="346359" y="122556"/>
            <a:ext cx="8481955" cy="584775"/>
          </a:xfrm>
          <a:prstGeom prst="rect">
            <a:avLst/>
          </a:prstGeom>
          <a:noFill/>
        </p:spPr>
        <p:txBody>
          <a:bodyPr wrap="square" rtlCol="0">
            <a:spAutoFit/>
          </a:bodyPr>
          <a:lstStyle/>
          <a:p>
            <a:r>
              <a:rPr lang="en-US" sz="3200" b="1" dirty="0"/>
              <a:t>Summary of changes in delivery </a:t>
            </a:r>
          </a:p>
        </p:txBody>
      </p:sp>
      <p:pic>
        <p:nvPicPr>
          <p:cNvPr id="7" name="Picture 6">
            <a:extLst>
              <a:ext uri="{FF2B5EF4-FFF2-40B4-BE49-F238E27FC236}">
                <a16:creationId xmlns:a16="http://schemas.microsoft.com/office/drawing/2014/main" id="{0C8DA85F-DA21-954E-B898-24B4352B20F6}"/>
              </a:ext>
            </a:extLst>
          </p:cNvPr>
          <p:cNvPicPr>
            <a:picLocks noChangeAspect="1"/>
          </p:cNvPicPr>
          <p:nvPr/>
        </p:nvPicPr>
        <p:blipFill>
          <a:blip r:embed="rId3"/>
          <a:stretch>
            <a:fillRect/>
          </a:stretch>
        </p:blipFill>
        <p:spPr>
          <a:xfrm>
            <a:off x="4776818" y="657636"/>
            <a:ext cx="4051495" cy="2663029"/>
          </a:xfrm>
          <a:prstGeom prst="rect">
            <a:avLst/>
          </a:prstGeom>
        </p:spPr>
      </p:pic>
      <p:pic>
        <p:nvPicPr>
          <p:cNvPr id="8" name="Picture 7">
            <a:extLst>
              <a:ext uri="{FF2B5EF4-FFF2-40B4-BE49-F238E27FC236}">
                <a16:creationId xmlns:a16="http://schemas.microsoft.com/office/drawing/2014/main" id="{025A38A2-9D94-CE42-9B25-DA5B9578DA76}"/>
              </a:ext>
            </a:extLst>
          </p:cNvPr>
          <p:cNvPicPr>
            <a:picLocks noChangeAspect="1"/>
          </p:cNvPicPr>
          <p:nvPr/>
        </p:nvPicPr>
        <p:blipFill>
          <a:blip r:embed="rId4"/>
          <a:stretch>
            <a:fillRect/>
          </a:stretch>
        </p:blipFill>
        <p:spPr>
          <a:xfrm>
            <a:off x="4776818" y="3825928"/>
            <a:ext cx="4051495" cy="2663029"/>
          </a:xfrm>
          <a:prstGeom prst="rect">
            <a:avLst/>
          </a:prstGeom>
        </p:spPr>
      </p:pic>
      <p:sp>
        <p:nvSpPr>
          <p:cNvPr id="9" name="TextBox 8">
            <a:extLst>
              <a:ext uri="{FF2B5EF4-FFF2-40B4-BE49-F238E27FC236}">
                <a16:creationId xmlns:a16="http://schemas.microsoft.com/office/drawing/2014/main" id="{A7083677-2A9D-AF41-9E1A-5396518E7233}"/>
              </a:ext>
            </a:extLst>
          </p:cNvPr>
          <p:cNvSpPr txBox="1"/>
          <p:nvPr/>
        </p:nvSpPr>
        <p:spPr>
          <a:xfrm>
            <a:off x="5401123" y="737684"/>
            <a:ext cx="641073" cy="369332"/>
          </a:xfrm>
          <a:prstGeom prst="rect">
            <a:avLst/>
          </a:prstGeom>
          <a:noFill/>
        </p:spPr>
        <p:txBody>
          <a:bodyPr wrap="none" rtlCol="0">
            <a:spAutoFit/>
          </a:bodyPr>
          <a:lstStyle/>
          <a:p>
            <a:r>
              <a:rPr lang="en-US" b="1" dirty="0"/>
              <a:t>Flow</a:t>
            </a:r>
          </a:p>
        </p:txBody>
      </p:sp>
      <p:sp>
        <p:nvSpPr>
          <p:cNvPr id="10" name="TextBox 9">
            <a:extLst>
              <a:ext uri="{FF2B5EF4-FFF2-40B4-BE49-F238E27FC236}">
                <a16:creationId xmlns:a16="http://schemas.microsoft.com/office/drawing/2014/main" id="{5D952AFA-1063-2049-A988-7D6A8A1BAC6F}"/>
              </a:ext>
            </a:extLst>
          </p:cNvPr>
          <p:cNvSpPr txBox="1"/>
          <p:nvPr/>
        </p:nvSpPr>
        <p:spPr>
          <a:xfrm>
            <a:off x="5401123" y="3905976"/>
            <a:ext cx="1093056" cy="369332"/>
          </a:xfrm>
          <a:prstGeom prst="rect">
            <a:avLst/>
          </a:prstGeom>
          <a:noFill/>
        </p:spPr>
        <p:txBody>
          <a:bodyPr wrap="none" rtlCol="0">
            <a:spAutoFit/>
          </a:bodyPr>
          <a:lstStyle/>
          <a:p>
            <a:r>
              <a:rPr lang="en-US" b="1" dirty="0"/>
              <a:t>Sediment</a:t>
            </a:r>
          </a:p>
        </p:txBody>
      </p:sp>
      <p:sp>
        <p:nvSpPr>
          <p:cNvPr id="11" name="TextBox 10">
            <a:extLst>
              <a:ext uri="{FF2B5EF4-FFF2-40B4-BE49-F238E27FC236}">
                <a16:creationId xmlns:a16="http://schemas.microsoft.com/office/drawing/2014/main" id="{17547059-00A3-7249-BA20-10480AD65F42}"/>
              </a:ext>
            </a:extLst>
          </p:cNvPr>
          <p:cNvSpPr txBox="1"/>
          <p:nvPr/>
        </p:nvSpPr>
        <p:spPr>
          <a:xfrm>
            <a:off x="5470697" y="2705379"/>
            <a:ext cx="1566206" cy="1003352"/>
          </a:xfrm>
          <a:prstGeom prst="rect">
            <a:avLst/>
          </a:prstGeom>
          <a:solidFill>
            <a:schemeClr val="bg1"/>
          </a:solidFill>
        </p:spPr>
        <p:txBody>
          <a:bodyPr wrap="square" lIns="9144" tIns="9144" rIns="9144" bIns="9144" rtlCol="0">
            <a:spAutoFit/>
          </a:bodyPr>
          <a:lstStyle/>
          <a:p>
            <a:pPr algn="ctr"/>
            <a:r>
              <a:rPr lang="en-US" sz="1600" b="1" dirty="0"/>
              <a:t>Year 2025</a:t>
            </a:r>
          </a:p>
          <a:p>
            <a:pPr algn="ctr"/>
            <a:r>
              <a:rPr lang="en-US" sz="1600" dirty="0"/>
              <a:t>Trend rainfall and Ensemble median temperature</a:t>
            </a:r>
          </a:p>
        </p:txBody>
      </p:sp>
      <p:sp>
        <p:nvSpPr>
          <p:cNvPr id="12" name="TextBox 11">
            <a:extLst>
              <a:ext uri="{FF2B5EF4-FFF2-40B4-BE49-F238E27FC236}">
                <a16:creationId xmlns:a16="http://schemas.microsoft.com/office/drawing/2014/main" id="{C4BEA439-6B44-F646-909A-E6CAEE4AE3B0}"/>
              </a:ext>
            </a:extLst>
          </p:cNvPr>
          <p:cNvSpPr txBox="1"/>
          <p:nvPr/>
        </p:nvSpPr>
        <p:spPr>
          <a:xfrm>
            <a:off x="7109749" y="2705379"/>
            <a:ext cx="1566206" cy="1003352"/>
          </a:xfrm>
          <a:prstGeom prst="rect">
            <a:avLst/>
          </a:prstGeom>
          <a:solidFill>
            <a:schemeClr val="bg1"/>
          </a:solidFill>
        </p:spPr>
        <p:txBody>
          <a:bodyPr wrap="square" lIns="9144" tIns="9144" rIns="9144" bIns="9144" rtlCol="0">
            <a:spAutoFit/>
          </a:bodyPr>
          <a:lstStyle/>
          <a:p>
            <a:pPr algn="ctr"/>
            <a:r>
              <a:rPr lang="en-US" sz="1600" b="1" dirty="0"/>
              <a:t>Year 2050</a:t>
            </a:r>
          </a:p>
          <a:p>
            <a:pPr algn="ctr"/>
            <a:r>
              <a:rPr lang="en-US" sz="1600" dirty="0"/>
              <a:t>Ensemble median rainfall &amp; temperature</a:t>
            </a:r>
          </a:p>
        </p:txBody>
      </p:sp>
      <p:sp>
        <p:nvSpPr>
          <p:cNvPr id="13" name="TextBox 12">
            <a:extLst>
              <a:ext uri="{FF2B5EF4-FFF2-40B4-BE49-F238E27FC236}">
                <a16:creationId xmlns:a16="http://schemas.microsoft.com/office/drawing/2014/main" id="{FD727A7E-796F-0C4F-AE3D-2682B22817E9}"/>
              </a:ext>
            </a:extLst>
          </p:cNvPr>
          <p:cNvSpPr txBox="1"/>
          <p:nvPr/>
        </p:nvSpPr>
        <p:spPr>
          <a:xfrm>
            <a:off x="5500514" y="5839518"/>
            <a:ext cx="1566206" cy="1003352"/>
          </a:xfrm>
          <a:prstGeom prst="rect">
            <a:avLst/>
          </a:prstGeom>
          <a:solidFill>
            <a:schemeClr val="bg1"/>
          </a:solidFill>
        </p:spPr>
        <p:txBody>
          <a:bodyPr wrap="square" lIns="9144" tIns="9144" rIns="9144" bIns="9144" rtlCol="0">
            <a:spAutoFit/>
          </a:bodyPr>
          <a:lstStyle/>
          <a:p>
            <a:pPr algn="ctr"/>
            <a:r>
              <a:rPr lang="en-US" sz="1600" b="1" dirty="0"/>
              <a:t>Year 2025</a:t>
            </a:r>
          </a:p>
          <a:p>
            <a:pPr algn="ctr"/>
            <a:r>
              <a:rPr lang="en-US" sz="1600" dirty="0"/>
              <a:t>Trend rainfall and Ensemble median temperature</a:t>
            </a:r>
          </a:p>
        </p:txBody>
      </p:sp>
      <p:sp>
        <p:nvSpPr>
          <p:cNvPr id="14" name="TextBox 13">
            <a:extLst>
              <a:ext uri="{FF2B5EF4-FFF2-40B4-BE49-F238E27FC236}">
                <a16:creationId xmlns:a16="http://schemas.microsoft.com/office/drawing/2014/main" id="{8F1AB2B3-AE34-3B45-9B87-06178BB61234}"/>
              </a:ext>
            </a:extLst>
          </p:cNvPr>
          <p:cNvSpPr txBox="1"/>
          <p:nvPr/>
        </p:nvSpPr>
        <p:spPr>
          <a:xfrm>
            <a:off x="7129627" y="5839518"/>
            <a:ext cx="1566206" cy="1003352"/>
          </a:xfrm>
          <a:prstGeom prst="rect">
            <a:avLst/>
          </a:prstGeom>
          <a:solidFill>
            <a:schemeClr val="bg1"/>
          </a:solidFill>
        </p:spPr>
        <p:txBody>
          <a:bodyPr wrap="square" lIns="9144" tIns="9144" rIns="9144" bIns="9144" rtlCol="0">
            <a:spAutoFit/>
          </a:bodyPr>
          <a:lstStyle/>
          <a:p>
            <a:pPr algn="ctr"/>
            <a:r>
              <a:rPr lang="en-US" sz="1600" b="1" dirty="0"/>
              <a:t>Year 2050</a:t>
            </a:r>
          </a:p>
          <a:p>
            <a:pPr algn="ctr"/>
            <a:r>
              <a:rPr lang="en-US" sz="1600" dirty="0"/>
              <a:t>Ensemble median rainfall &amp; temperature</a:t>
            </a:r>
          </a:p>
        </p:txBody>
      </p:sp>
      <p:sp>
        <p:nvSpPr>
          <p:cNvPr id="15" name="TextBox 14">
            <a:extLst>
              <a:ext uri="{FF2B5EF4-FFF2-40B4-BE49-F238E27FC236}">
                <a16:creationId xmlns:a16="http://schemas.microsoft.com/office/drawing/2014/main" id="{1AA4AE3D-AADF-B44E-95A9-FAC665A444BE}"/>
              </a:ext>
            </a:extLst>
          </p:cNvPr>
          <p:cNvSpPr txBox="1"/>
          <p:nvPr/>
        </p:nvSpPr>
        <p:spPr>
          <a:xfrm>
            <a:off x="992790" y="768569"/>
            <a:ext cx="3778727" cy="1200329"/>
          </a:xfrm>
          <a:prstGeom prst="rect">
            <a:avLst/>
          </a:prstGeom>
          <a:noFill/>
        </p:spPr>
        <p:txBody>
          <a:bodyPr wrap="none" rtlCol="0">
            <a:spAutoFit/>
          </a:bodyPr>
          <a:lstStyle/>
          <a:p>
            <a:r>
              <a:rPr lang="en-US" u="sng" dirty="0"/>
              <a:t>Hydrologic response</a:t>
            </a:r>
            <a:r>
              <a:rPr lang="en-US" dirty="0"/>
              <a:t>:</a:t>
            </a:r>
          </a:p>
          <a:p>
            <a:pPr marL="285750" indent="-285750">
              <a:buFontTx/>
              <a:buChar char="-"/>
            </a:pPr>
            <a:r>
              <a:rPr lang="en-US" dirty="0"/>
              <a:t>rainfall volume &amp; intensity</a:t>
            </a:r>
          </a:p>
          <a:p>
            <a:pPr marL="285750" indent="-285750">
              <a:buFontTx/>
              <a:buChar char="-"/>
            </a:pPr>
            <a:r>
              <a:rPr lang="en-US" dirty="0"/>
              <a:t>snow and melt due to temperature</a:t>
            </a:r>
          </a:p>
          <a:p>
            <a:pPr marL="285750" indent="-285750">
              <a:buFontTx/>
              <a:buChar char="-"/>
            </a:pPr>
            <a:r>
              <a:rPr lang="en-US" dirty="0"/>
              <a:t>evapotranspiration</a:t>
            </a:r>
          </a:p>
        </p:txBody>
      </p:sp>
      <p:sp>
        <p:nvSpPr>
          <p:cNvPr id="17" name="TextBox 16">
            <a:extLst>
              <a:ext uri="{FF2B5EF4-FFF2-40B4-BE49-F238E27FC236}">
                <a16:creationId xmlns:a16="http://schemas.microsoft.com/office/drawing/2014/main" id="{3EA88206-BFBD-004B-949E-D5B5BCC896A0}"/>
              </a:ext>
            </a:extLst>
          </p:cNvPr>
          <p:cNvSpPr txBox="1"/>
          <p:nvPr/>
        </p:nvSpPr>
        <p:spPr>
          <a:xfrm>
            <a:off x="194893" y="3723544"/>
            <a:ext cx="1394100" cy="276999"/>
          </a:xfrm>
          <a:prstGeom prst="rect">
            <a:avLst/>
          </a:prstGeom>
          <a:noFill/>
        </p:spPr>
        <p:txBody>
          <a:bodyPr wrap="none" rtlCol="0">
            <a:spAutoFit/>
          </a:bodyPr>
          <a:lstStyle/>
          <a:p>
            <a:r>
              <a:rPr lang="en-US" sz="1200" dirty="0"/>
              <a:t>Johnson et al. 2003</a:t>
            </a:r>
          </a:p>
        </p:txBody>
      </p:sp>
      <p:pic>
        <p:nvPicPr>
          <p:cNvPr id="26" name="Picture 25">
            <a:extLst>
              <a:ext uri="{FF2B5EF4-FFF2-40B4-BE49-F238E27FC236}">
                <a16:creationId xmlns:a16="http://schemas.microsoft.com/office/drawing/2014/main" id="{C0E04F0A-D36D-E741-BBAC-B13D3F908671}"/>
              </a:ext>
            </a:extLst>
          </p:cNvPr>
          <p:cNvPicPr>
            <a:picLocks noChangeAspect="1"/>
          </p:cNvPicPr>
          <p:nvPr/>
        </p:nvPicPr>
        <p:blipFill>
          <a:blip r:embed="rId5" cstate="print">
            <a:alphaModFix amt="80000"/>
            <a:extLst>
              <a:ext uri="{28A0092B-C50C-407E-A947-70E740481C1C}">
                <a14:useLocalDpi xmlns:a14="http://schemas.microsoft.com/office/drawing/2010/main"/>
              </a:ext>
            </a:extLst>
          </a:blip>
          <a:stretch>
            <a:fillRect/>
          </a:stretch>
        </p:blipFill>
        <p:spPr>
          <a:xfrm>
            <a:off x="119268" y="4403034"/>
            <a:ext cx="2370921" cy="2454965"/>
          </a:xfrm>
          <a:prstGeom prst="rect">
            <a:avLst/>
          </a:prstGeom>
        </p:spPr>
      </p:pic>
      <p:sp>
        <p:nvSpPr>
          <p:cNvPr id="27" name="TextBox 26">
            <a:extLst>
              <a:ext uri="{FF2B5EF4-FFF2-40B4-BE49-F238E27FC236}">
                <a16:creationId xmlns:a16="http://schemas.microsoft.com/office/drawing/2014/main" id="{A2B848F1-81B8-2745-B4AA-E0084FEBF865}"/>
              </a:ext>
            </a:extLst>
          </p:cNvPr>
          <p:cNvSpPr txBox="1"/>
          <p:nvPr/>
        </p:nvSpPr>
        <p:spPr>
          <a:xfrm>
            <a:off x="194893" y="6518774"/>
            <a:ext cx="1362040" cy="276999"/>
          </a:xfrm>
          <a:prstGeom prst="rect">
            <a:avLst/>
          </a:prstGeom>
          <a:noFill/>
        </p:spPr>
        <p:txBody>
          <a:bodyPr wrap="none" rtlCol="0">
            <a:spAutoFit/>
          </a:bodyPr>
          <a:lstStyle/>
          <a:p>
            <a:r>
              <a:rPr lang="en-US" sz="1200" dirty="0"/>
              <a:t>Bicknell et al. 2005</a:t>
            </a:r>
          </a:p>
        </p:txBody>
      </p:sp>
      <p:sp>
        <p:nvSpPr>
          <p:cNvPr id="28" name="TextBox 27">
            <a:extLst>
              <a:ext uri="{FF2B5EF4-FFF2-40B4-BE49-F238E27FC236}">
                <a16:creationId xmlns:a16="http://schemas.microsoft.com/office/drawing/2014/main" id="{798827E8-1368-1D4B-AE16-77981AFA0776}"/>
              </a:ext>
            </a:extLst>
          </p:cNvPr>
          <p:cNvSpPr txBox="1"/>
          <p:nvPr/>
        </p:nvSpPr>
        <p:spPr>
          <a:xfrm>
            <a:off x="2334172" y="4234112"/>
            <a:ext cx="2247767" cy="1477328"/>
          </a:xfrm>
          <a:prstGeom prst="rect">
            <a:avLst/>
          </a:prstGeom>
          <a:noFill/>
        </p:spPr>
        <p:txBody>
          <a:bodyPr wrap="square" rtlCol="0">
            <a:spAutoFit/>
          </a:bodyPr>
          <a:lstStyle/>
          <a:p>
            <a:r>
              <a:rPr lang="en-US" u="sng" dirty="0"/>
              <a:t>Sediment response</a:t>
            </a:r>
            <a:r>
              <a:rPr lang="en-US" dirty="0"/>
              <a:t>:</a:t>
            </a:r>
          </a:p>
          <a:p>
            <a:pPr marL="285750" indent="-285750">
              <a:buFontTx/>
              <a:buChar char="-"/>
            </a:pPr>
            <a:r>
              <a:rPr lang="en-US" dirty="0"/>
              <a:t>rainfall intensity</a:t>
            </a:r>
          </a:p>
          <a:p>
            <a:pPr marL="285750" indent="-285750">
              <a:buFontTx/>
              <a:buChar char="-"/>
            </a:pPr>
            <a:r>
              <a:rPr lang="en-US" dirty="0"/>
              <a:t>surface runoff</a:t>
            </a:r>
          </a:p>
          <a:p>
            <a:pPr marL="285750" indent="-285750">
              <a:buFontTx/>
              <a:buChar char="-"/>
            </a:pPr>
            <a:r>
              <a:rPr lang="en-US" dirty="0"/>
              <a:t>riverine scour and deposition</a:t>
            </a:r>
          </a:p>
        </p:txBody>
      </p:sp>
      <p:sp>
        <p:nvSpPr>
          <p:cNvPr id="31" name="TextBox 30">
            <a:extLst>
              <a:ext uri="{FF2B5EF4-FFF2-40B4-BE49-F238E27FC236}">
                <a16:creationId xmlns:a16="http://schemas.microsoft.com/office/drawing/2014/main" id="{3990157C-75F2-6D4E-B3AE-730323F59075}"/>
              </a:ext>
            </a:extLst>
          </p:cNvPr>
          <p:cNvSpPr txBox="1"/>
          <p:nvPr/>
        </p:nvSpPr>
        <p:spPr>
          <a:xfrm>
            <a:off x="7695263" y="6259"/>
            <a:ext cx="1452577" cy="307777"/>
          </a:xfrm>
          <a:prstGeom prst="rect">
            <a:avLst/>
          </a:prstGeom>
          <a:noFill/>
        </p:spPr>
        <p:txBody>
          <a:bodyPr wrap="none" rtlCol="0">
            <a:spAutoFit/>
          </a:bodyPr>
          <a:lstStyle/>
          <a:p>
            <a:r>
              <a:rPr lang="en-US" sz="1400" dirty="0">
                <a:solidFill>
                  <a:srgbClr val="FF0000"/>
                </a:solidFill>
              </a:rPr>
              <a:t>2017 Assessment</a:t>
            </a:r>
          </a:p>
        </p:txBody>
      </p:sp>
      <p:sp>
        <p:nvSpPr>
          <p:cNvPr id="32" name="TextBox 31">
            <a:extLst>
              <a:ext uri="{FF2B5EF4-FFF2-40B4-BE49-F238E27FC236}">
                <a16:creationId xmlns:a16="http://schemas.microsoft.com/office/drawing/2014/main" id="{DA994169-4BA5-9D4D-8E96-10E3FB53EAC9}"/>
              </a:ext>
            </a:extLst>
          </p:cNvPr>
          <p:cNvSpPr txBox="1"/>
          <p:nvPr/>
        </p:nvSpPr>
        <p:spPr>
          <a:xfrm>
            <a:off x="1978518" y="6369739"/>
            <a:ext cx="3645293" cy="461665"/>
          </a:xfrm>
          <a:prstGeom prst="rect">
            <a:avLst/>
          </a:prstGeom>
          <a:noFill/>
        </p:spPr>
        <p:txBody>
          <a:bodyPr wrap="none" rtlCol="0">
            <a:spAutoFit/>
          </a:bodyPr>
          <a:lstStyle/>
          <a:p>
            <a:r>
              <a:rPr lang="en-US" sz="1200" b="1" i="1" dirty="0"/>
              <a:t>Trend</a:t>
            </a:r>
            <a:r>
              <a:rPr lang="en-US" sz="1200" i="1" dirty="0"/>
              <a:t>: projection of extrapolation of long-term trends</a:t>
            </a:r>
          </a:p>
          <a:p>
            <a:r>
              <a:rPr lang="en-US" sz="1200" b="1" i="1" dirty="0"/>
              <a:t>Ensemble</a:t>
            </a:r>
            <a:r>
              <a:rPr lang="en-US" sz="1200" i="1" dirty="0"/>
              <a:t>: 31-member ensemble of RCP4.5 GCMs</a:t>
            </a:r>
          </a:p>
        </p:txBody>
      </p:sp>
      <p:sp>
        <p:nvSpPr>
          <p:cNvPr id="19" name="Slide Number Placeholder 3">
            <a:extLst>
              <a:ext uri="{FF2B5EF4-FFF2-40B4-BE49-F238E27FC236}">
                <a16:creationId xmlns:a16="http://schemas.microsoft.com/office/drawing/2014/main" id="{E4B2E15D-7F27-EB4C-8B82-76477F321E85}"/>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33</a:t>
            </a:fld>
            <a:endParaRPr lang="en-US" sz="2000" b="1" dirty="0"/>
          </a:p>
        </p:txBody>
      </p:sp>
    </p:spTree>
    <p:extLst>
      <p:ext uri="{BB962C8B-B14F-4D97-AF65-F5344CB8AC3E}">
        <p14:creationId xmlns:p14="http://schemas.microsoft.com/office/powerpoint/2010/main" val="3786489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72077E-331D-4642-947A-AE7FCE14435C}"/>
              </a:ext>
            </a:extLst>
          </p:cNvPr>
          <p:cNvSpPr/>
          <p:nvPr/>
        </p:nvSpPr>
        <p:spPr>
          <a:xfrm>
            <a:off x="2989563" y="1014802"/>
            <a:ext cx="2289062" cy="96592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Process-based response of flow and sediment</a:t>
            </a:r>
          </a:p>
        </p:txBody>
      </p:sp>
      <p:sp>
        <p:nvSpPr>
          <p:cNvPr id="11" name="Oval 10">
            <a:extLst>
              <a:ext uri="{FF2B5EF4-FFF2-40B4-BE49-F238E27FC236}">
                <a16:creationId xmlns:a16="http://schemas.microsoft.com/office/drawing/2014/main" id="{23473C9D-3ED4-4A14-AF8E-0AF21A36D502}"/>
              </a:ext>
            </a:extLst>
          </p:cNvPr>
          <p:cNvSpPr/>
          <p:nvPr/>
        </p:nvSpPr>
        <p:spPr>
          <a:xfrm>
            <a:off x="6851079" y="1014803"/>
            <a:ext cx="2223846" cy="965919"/>
          </a:xfrm>
          <a:prstGeom prst="ellipse">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Specified response to flow and sediment</a:t>
            </a:r>
          </a:p>
        </p:txBody>
      </p:sp>
      <p:cxnSp>
        <p:nvCxnSpPr>
          <p:cNvPr id="23" name="Connector: Elbow 22">
            <a:extLst>
              <a:ext uri="{FF2B5EF4-FFF2-40B4-BE49-F238E27FC236}">
                <a16:creationId xmlns:a16="http://schemas.microsoft.com/office/drawing/2014/main" id="{D495D281-D10D-4EE2-BE13-AA1D7917A089}"/>
              </a:ext>
            </a:extLst>
          </p:cNvPr>
          <p:cNvCxnSpPr>
            <a:cxnSpLocks/>
            <a:stCxn id="10" idx="6"/>
            <a:endCxn id="11" idx="2"/>
          </p:cNvCxnSpPr>
          <p:nvPr/>
        </p:nvCxnSpPr>
        <p:spPr>
          <a:xfrm>
            <a:off x="5278625" y="1497762"/>
            <a:ext cx="1572454" cy="1"/>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DF30348-D7A5-4140-B44A-D58166732C9B}"/>
              </a:ext>
            </a:extLst>
          </p:cNvPr>
          <p:cNvSpPr/>
          <p:nvPr/>
        </p:nvSpPr>
        <p:spPr>
          <a:xfrm>
            <a:off x="4889228" y="72576"/>
            <a:ext cx="1961851" cy="91853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2" name="Connector: Elbow 31">
            <a:extLst>
              <a:ext uri="{FF2B5EF4-FFF2-40B4-BE49-F238E27FC236}">
                <a16:creationId xmlns:a16="http://schemas.microsoft.com/office/drawing/2014/main" id="{504045FB-C8BF-4A2E-8E8B-1945E8E7C9A3}"/>
              </a:ext>
            </a:extLst>
          </p:cNvPr>
          <p:cNvCxnSpPr>
            <a:cxnSpLocks/>
            <a:stCxn id="31" idx="3"/>
            <a:endCxn id="10" idx="0"/>
          </p:cNvCxnSpPr>
          <p:nvPr/>
        </p:nvCxnSpPr>
        <p:spPr>
          <a:xfrm rot="5400000">
            <a:off x="4576210" y="414477"/>
            <a:ext cx="158209" cy="1042440"/>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38A165-3D7F-4FAF-88C1-65F7D7808AE6}"/>
              </a:ext>
            </a:extLst>
          </p:cNvPr>
          <p:cNvSpPr>
            <a:spLocks noGrp="1"/>
          </p:cNvSpPr>
          <p:nvPr>
            <p:ph idx="1"/>
          </p:nvPr>
        </p:nvSpPr>
        <p:spPr>
          <a:xfrm>
            <a:off x="92533" y="2445957"/>
            <a:ext cx="3636960" cy="3833721"/>
          </a:xfrm>
        </p:spPr>
        <p:txBody>
          <a:bodyPr>
            <a:normAutofit/>
          </a:bodyPr>
          <a:lstStyle/>
          <a:p>
            <a:r>
              <a:rPr lang="en-US" dirty="0"/>
              <a:t>Phase 6 model is time-averaged for N and P from the land</a:t>
            </a:r>
          </a:p>
          <a:p>
            <a:r>
              <a:rPr lang="en-US" dirty="0"/>
              <a:t>Sensitivity to climate must be specified</a:t>
            </a:r>
          </a:p>
        </p:txBody>
      </p:sp>
      <p:pic>
        <p:nvPicPr>
          <p:cNvPr id="5" name="Picture 4">
            <a:extLst>
              <a:ext uri="{FF2B5EF4-FFF2-40B4-BE49-F238E27FC236}">
                <a16:creationId xmlns:a16="http://schemas.microsoft.com/office/drawing/2014/main" id="{F847AE2C-474B-4ABC-86C9-1C7B8FEBC6E8}"/>
              </a:ext>
            </a:extLst>
          </p:cNvPr>
          <p:cNvPicPr>
            <a:picLocks noChangeAspect="1"/>
          </p:cNvPicPr>
          <p:nvPr/>
        </p:nvPicPr>
        <p:blipFill>
          <a:blip r:embed="rId2"/>
          <a:stretch>
            <a:fillRect/>
          </a:stretch>
        </p:blipFill>
        <p:spPr>
          <a:xfrm>
            <a:off x="3956587" y="2138931"/>
            <a:ext cx="4591065" cy="4703291"/>
          </a:xfrm>
          <a:prstGeom prst="rect">
            <a:avLst/>
          </a:prstGeom>
        </p:spPr>
      </p:pic>
      <p:sp>
        <p:nvSpPr>
          <p:cNvPr id="2" name="Slide Number Placeholder 1">
            <a:extLst>
              <a:ext uri="{FF2B5EF4-FFF2-40B4-BE49-F238E27FC236}">
                <a16:creationId xmlns:a16="http://schemas.microsoft.com/office/drawing/2014/main" id="{2456AB3D-6CF5-4A10-B86D-EE0555FF9A07}"/>
              </a:ext>
            </a:extLst>
          </p:cNvPr>
          <p:cNvSpPr>
            <a:spLocks noGrp="1"/>
          </p:cNvSpPr>
          <p:nvPr>
            <p:ph type="sldNum" sz="quarter" idx="12"/>
          </p:nvPr>
        </p:nvSpPr>
        <p:spPr/>
        <p:txBody>
          <a:bodyPr/>
          <a:lstStyle/>
          <a:p>
            <a:fld id="{7CA78350-4552-420E-BD14-6B06126264AB}" type="slidenum">
              <a:rPr lang="en-US" smtClean="0"/>
              <a:t>34</a:t>
            </a:fld>
            <a:endParaRPr lang="en-US"/>
          </a:p>
        </p:txBody>
      </p:sp>
      <p:sp>
        <p:nvSpPr>
          <p:cNvPr id="13" name="TextBox 12">
            <a:extLst>
              <a:ext uri="{FF2B5EF4-FFF2-40B4-BE49-F238E27FC236}">
                <a16:creationId xmlns:a16="http://schemas.microsoft.com/office/drawing/2014/main" id="{D5DF6F8F-65A6-4C4D-AC00-A7EC55EE4F42}"/>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1691632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72077E-331D-4642-947A-AE7FCE14435C}"/>
              </a:ext>
            </a:extLst>
          </p:cNvPr>
          <p:cNvSpPr/>
          <p:nvPr/>
        </p:nvSpPr>
        <p:spPr>
          <a:xfrm>
            <a:off x="2989563" y="1014802"/>
            <a:ext cx="2289062" cy="96592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Process-based response of flow and sediment</a:t>
            </a:r>
          </a:p>
        </p:txBody>
      </p:sp>
      <p:sp>
        <p:nvSpPr>
          <p:cNvPr id="11" name="Oval 10">
            <a:extLst>
              <a:ext uri="{FF2B5EF4-FFF2-40B4-BE49-F238E27FC236}">
                <a16:creationId xmlns:a16="http://schemas.microsoft.com/office/drawing/2014/main" id="{23473C9D-3ED4-4A14-AF8E-0AF21A36D502}"/>
              </a:ext>
            </a:extLst>
          </p:cNvPr>
          <p:cNvSpPr/>
          <p:nvPr/>
        </p:nvSpPr>
        <p:spPr>
          <a:xfrm>
            <a:off x="6851079" y="1014803"/>
            <a:ext cx="2223846" cy="965919"/>
          </a:xfrm>
          <a:prstGeom prst="ellipse">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Specified response to flow and sediment</a:t>
            </a:r>
          </a:p>
        </p:txBody>
      </p:sp>
      <p:cxnSp>
        <p:nvCxnSpPr>
          <p:cNvPr id="23" name="Connector: Elbow 22">
            <a:extLst>
              <a:ext uri="{FF2B5EF4-FFF2-40B4-BE49-F238E27FC236}">
                <a16:creationId xmlns:a16="http://schemas.microsoft.com/office/drawing/2014/main" id="{D495D281-D10D-4EE2-BE13-AA1D7917A089}"/>
              </a:ext>
            </a:extLst>
          </p:cNvPr>
          <p:cNvCxnSpPr>
            <a:cxnSpLocks/>
            <a:stCxn id="10" idx="6"/>
            <a:endCxn id="11" idx="2"/>
          </p:cNvCxnSpPr>
          <p:nvPr/>
        </p:nvCxnSpPr>
        <p:spPr>
          <a:xfrm>
            <a:off x="5278625" y="1497762"/>
            <a:ext cx="1572454" cy="1"/>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DF30348-D7A5-4140-B44A-D58166732C9B}"/>
              </a:ext>
            </a:extLst>
          </p:cNvPr>
          <p:cNvSpPr/>
          <p:nvPr/>
        </p:nvSpPr>
        <p:spPr>
          <a:xfrm>
            <a:off x="4889228" y="72576"/>
            <a:ext cx="1961851" cy="91853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2" name="Connector: Elbow 31">
            <a:extLst>
              <a:ext uri="{FF2B5EF4-FFF2-40B4-BE49-F238E27FC236}">
                <a16:creationId xmlns:a16="http://schemas.microsoft.com/office/drawing/2014/main" id="{504045FB-C8BF-4A2E-8E8B-1945E8E7C9A3}"/>
              </a:ext>
            </a:extLst>
          </p:cNvPr>
          <p:cNvCxnSpPr>
            <a:cxnSpLocks/>
            <a:stCxn id="31" idx="3"/>
            <a:endCxn id="10" idx="0"/>
          </p:cNvCxnSpPr>
          <p:nvPr/>
        </p:nvCxnSpPr>
        <p:spPr>
          <a:xfrm rot="5400000">
            <a:off x="4576210" y="414477"/>
            <a:ext cx="158209" cy="1042440"/>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38A165-3D7F-4FAF-88C1-65F7D7808AE6}"/>
              </a:ext>
            </a:extLst>
          </p:cNvPr>
          <p:cNvSpPr>
            <a:spLocks noGrp="1"/>
          </p:cNvSpPr>
          <p:nvPr>
            <p:ph idx="1"/>
          </p:nvPr>
        </p:nvSpPr>
        <p:spPr>
          <a:xfrm>
            <a:off x="71814" y="2016886"/>
            <a:ext cx="3777103" cy="4339465"/>
          </a:xfrm>
        </p:spPr>
        <p:txBody>
          <a:bodyPr>
            <a:normAutofit/>
          </a:bodyPr>
          <a:lstStyle/>
          <a:p>
            <a:r>
              <a:rPr lang="en-US" sz="2400" dirty="0"/>
              <a:t>Nitrogen Sensitivities</a:t>
            </a:r>
          </a:p>
          <a:p>
            <a:r>
              <a:rPr lang="en-US" sz="2400" dirty="0"/>
              <a:t>Agriculture</a:t>
            </a:r>
          </a:p>
          <a:p>
            <a:pPr lvl="1"/>
            <a:r>
              <a:rPr lang="en-US" sz="2000" dirty="0"/>
              <a:t>Fertilizer</a:t>
            </a:r>
          </a:p>
          <a:p>
            <a:pPr lvl="1"/>
            <a:r>
              <a:rPr lang="en-US" sz="2000" dirty="0"/>
              <a:t>Manure</a:t>
            </a:r>
          </a:p>
          <a:p>
            <a:pPr lvl="1"/>
            <a:r>
              <a:rPr lang="en-US" sz="2000" dirty="0"/>
              <a:t>Atmospheric Deposition</a:t>
            </a:r>
          </a:p>
          <a:p>
            <a:pPr lvl="1"/>
            <a:r>
              <a:rPr lang="en-US" sz="2000" dirty="0"/>
              <a:t>Fixation</a:t>
            </a:r>
          </a:p>
          <a:p>
            <a:pPr lvl="1"/>
            <a:r>
              <a:rPr lang="en-US" sz="2000" dirty="0"/>
              <a:t>Crop Cover</a:t>
            </a:r>
          </a:p>
          <a:p>
            <a:pPr lvl="1"/>
            <a:r>
              <a:rPr lang="en-US" sz="2000" dirty="0"/>
              <a:t>Uptake</a:t>
            </a:r>
          </a:p>
          <a:p>
            <a:pPr lvl="1"/>
            <a:endParaRPr lang="en-US" sz="2000" dirty="0"/>
          </a:p>
        </p:txBody>
      </p:sp>
      <p:sp>
        <p:nvSpPr>
          <p:cNvPr id="12" name="Content Placeholder 2">
            <a:extLst>
              <a:ext uri="{FF2B5EF4-FFF2-40B4-BE49-F238E27FC236}">
                <a16:creationId xmlns:a16="http://schemas.microsoft.com/office/drawing/2014/main" id="{CCF40311-31B7-4805-997B-49CB7F78EDC8}"/>
              </a:ext>
            </a:extLst>
          </p:cNvPr>
          <p:cNvSpPr txBox="1">
            <a:spLocks/>
          </p:cNvSpPr>
          <p:nvPr/>
        </p:nvSpPr>
        <p:spPr>
          <a:xfrm>
            <a:off x="5499186" y="2171985"/>
            <a:ext cx="3644814" cy="4339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Nitrogen Sensitivities</a:t>
            </a:r>
          </a:p>
          <a:p>
            <a:r>
              <a:rPr lang="en-US" sz="2400" dirty="0"/>
              <a:t>Developed</a:t>
            </a:r>
          </a:p>
          <a:p>
            <a:pPr lvl="1"/>
            <a:r>
              <a:rPr lang="en-US" sz="2000" dirty="0"/>
              <a:t>Fertilizer</a:t>
            </a:r>
          </a:p>
          <a:p>
            <a:pPr lvl="1"/>
            <a:r>
              <a:rPr lang="en-US" sz="2000" dirty="0"/>
              <a:t>Atmospheric Deposition</a:t>
            </a:r>
          </a:p>
          <a:p>
            <a:pPr lvl="1"/>
            <a:r>
              <a:rPr lang="en-US" sz="2000" dirty="0"/>
              <a:t>Crop Cover</a:t>
            </a:r>
          </a:p>
          <a:p>
            <a:pPr lvl="1"/>
            <a:r>
              <a:rPr lang="en-US" sz="2000" dirty="0"/>
              <a:t>Uptake</a:t>
            </a:r>
          </a:p>
          <a:p>
            <a:r>
              <a:rPr lang="en-US" sz="2400" dirty="0"/>
              <a:t>Natural</a:t>
            </a:r>
          </a:p>
          <a:p>
            <a:pPr lvl="1"/>
            <a:r>
              <a:rPr lang="en-US" sz="2000" dirty="0"/>
              <a:t>Atmospheric Deposition</a:t>
            </a:r>
          </a:p>
          <a:p>
            <a:endParaRPr lang="en-US" sz="2400" dirty="0"/>
          </a:p>
          <a:p>
            <a:pPr lvl="1"/>
            <a:endParaRPr lang="en-US" sz="2000" dirty="0"/>
          </a:p>
        </p:txBody>
      </p:sp>
      <p:sp>
        <p:nvSpPr>
          <p:cNvPr id="2" name="Slide Number Placeholder 1">
            <a:extLst>
              <a:ext uri="{FF2B5EF4-FFF2-40B4-BE49-F238E27FC236}">
                <a16:creationId xmlns:a16="http://schemas.microsoft.com/office/drawing/2014/main" id="{62069EBA-115B-452B-9F2F-E7C796D397D2}"/>
              </a:ext>
            </a:extLst>
          </p:cNvPr>
          <p:cNvSpPr>
            <a:spLocks noGrp="1"/>
          </p:cNvSpPr>
          <p:nvPr>
            <p:ph type="sldNum" sz="quarter" idx="12"/>
          </p:nvPr>
        </p:nvSpPr>
        <p:spPr/>
        <p:txBody>
          <a:bodyPr/>
          <a:lstStyle/>
          <a:p>
            <a:fld id="{7CA78350-4552-420E-BD14-6B06126264AB}" type="slidenum">
              <a:rPr lang="en-US" smtClean="0"/>
              <a:t>35</a:t>
            </a:fld>
            <a:endParaRPr lang="en-US"/>
          </a:p>
        </p:txBody>
      </p:sp>
      <p:sp>
        <p:nvSpPr>
          <p:cNvPr id="16" name="Content Placeholder 2">
            <a:extLst>
              <a:ext uri="{FF2B5EF4-FFF2-40B4-BE49-F238E27FC236}">
                <a16:creationId xmlns:a16="http://schemas.microsoft.com/office/drawing/2014/main" id="{6506745A-E7F6-47C5-B4A6-AC5A498B9C19}"/>
              </a:ext>
            </a:extLst>
          </p:cNvPr>
          <p:cNvSpPr txBox="1">
            <a:spLocks/>
          </p:cNvSpPr>
          <p:nvPr/>
        </p:nvSpPr>
        <p:spPr>
          <a:xfrm>
            <a:off x="2108375" y="5069052"/>
            <a:ext cx="3644814" cy="16784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Delivery</a:t>
            </a:r>
          </a:p>
          <a:p>
            <a:pPr lvl="1"/>
            <a:r>
              <a:rPr lang="en-US" sz="2000" dirty="0"/>
              <a:t>Available water capacity</a:t>
            </a:r>
          </a:p>
          <a:p>
            <a:pPr lvl="1"/>
            <a:r>
              <a:rPr lang="en-US" sz="2000" dirty="0"/>
              <a:t>Groundwater recharge</a:t>
            </a:r>
          </a:p>
          <a:p>
            <a:pPr lvl="1"/>
            <a:r>
              <a:rPr lang="en-US" sz="2000" dirty="0"/>
              <a:t>Piedmont carbonate</a:t>
            </a:r>
          </a:p>
          <a:p>
            <a:endParaRPr lang="en-US" sz="2400" dirty="0"/>
          </a:p>
          <a:p>
            <a:pPr lvl="1"/>
            <a:endParaRPr lang="en-US" sz="2000" dirty="0"/>
          </a:p>
        </p:txBody>
      </p:sp>
      <p:sp>
        <p:nvSpPr>
          <p:cNvPr id="15" name="TextBox 14">
            <a:extLst>
              <a:ext uri="{FF2B5EF4-FFF2-40B4-BE49-F238E27FC236}">
                <a16:creationId xmlns:a16="http://schemas.microsoft.com/office/drawing/2014/main" id="{EDBF89CD-E600-42EF-AEE8-483CFA18FC13}"/>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3675245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72077E-331D-4642-947A-AE7FCE14435C}"/>
              </a:ext>
            </a:extLst>
          </p:cNvPr>
          <p:cNvSpPr/>
          <p:nvPr/>
        </p:nvSpPr>
        <p:spPr>
          <a:xfrm>
            <a:off x="2989563" y="1014802"/>
            <a:ext cx="2289062" cy="96592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Process-based response of flow and sediment</a:t>
            </a:r>
          </a:p>
        </p:txBody>
      </p:sp>
      <p:sp>
        <p:nvSpPr>
          <p:cNvPr id="11" name="Oval 10">
            <a:extLst>
              <a:ext uri="{FF2B5EF4-FFF2-40B4-BE49-F238E27FC236}">
                <a16:creationId xmlns:a16="http://schemas.microsoft.com/office/drawing/2014/main" id="{23473C9D-3ED4-4A14-AF8E-0AF21A36D502}"/>
              </a:ext>
            </a:extLst>
          </p:cNvPr>
          <p:cNvSpPr/>
          <p:nvPr/>
        </p:nvSpPr>
        <p:spPr>
          <a:xfrm>
            <a:off x="6851079" y="1014803"/>
            <a:ext cx="2223846" cy="965919"/>
          </a:xfrm>
          <a:prstGeom prst="ellipse">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Specified response to flow and sediment</a:t>
            </a:r>
          </a:p>
        </p:txBody>
      </p:sp>
      <p:cxnSp>
        <p:nvCxnSpPr>
          <p:cNvPr id="23" name="Connector: Elbow 22">
            <a:extLst>
              <a:ext uri="{FF2B5EF4-FFF2-40B4-BE49-F238E27FC236}">
                <a16:creationId xmlns:a16="http://schemas.microsoft.com/office/drawing/2014/main" id="{D495D281-D10D-4EE2-BE13-AA1D7917A089}"/>
              </a:ext>
            </a:extLst>
          </p:cNvPr>
          <p:cNvCxnSpPr>
            <a:cxnSpLocks/>
            <a:stCxn id="10" idx="6"/>
            <a:endCxn id="11" idx="2"/>
          </p:cNvCxnSpPr>
          <p:nvPr/>
        </p:nvCxnSpPr>
        <p:spPr>
          <a:xfrm>
            <a:off x="5278625" y="1497762"/>
            <a:ext cx="1572454" cy="1"/>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DF30348-D7A5-4140-B44A-D58166732C9B}"/>
              </a:ext>
            </a:extLst>
          </p:cNvPr>
          <p:cNvSpPr/>
          <p:nvPr/>
        </p:nvSpPr>
        <p:spPr>
          <a:xfrm>
            <a:off x="4889228" y="72576"/>
            <a:ext cx="1961851" cy="91853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2" name="Connector: Elbow 31">
            <a:extLst>
              <a:ext uri="{FF2B5EF4-FFF2-40B4-BE49-F238E27FC236}">
                <a16:creationId xmlns:a16="http://schemas.microsoft.com/office/drawing/2014/main" id="{504045FB-C8BF-4A2E-8E8B-1945E8E7C9A3}"/>
              </a:ext>
            </a:extLst>
          </p:cNvPr>
          <p:cNvCxnSpPr>
            <a:cxnSpLocks/>
            <a:stCxn id="31" idx="3"/>
            <a:endCxn id="10" idx="0"/>
          </p:cNvCxnSpPr>
          <p:nvPr/>
        </p:nvCxnSpPr>
        <p:spPr>
          <a:xfrm rot="5400000">
            <a:off x="4576210" y="414477"/>
            <a:ext cx="158209" cy="1042440"/>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38A165-3D7F-4FAF-88C1-65F7D7808AE6}"/>
              </a:ext>
            </a:extLst>
          </p:cNvPr>
          <p:cNvSpPr>
            <a:spLocks noGrp="1"/>
          </p:cNvSpPr>
          <p:nvPr>
            <p:ph idx="1"/>
          </p:nvPr>
        </p:nvSpPr>
        <p:spPr>
          <a:xfrm>
            <a:off x="92533" y="2004414"/>
            <a:ext cx="3636960" cy="4853585"/>
          </a:xfrm>
        </p:spPr>
        <p:txBody>
          <a:bodyPr>
            <a:normAutofit fontScale="92500" lnSpcReduction="20000"/>
          </a:bodyPr>
          <a:lstStyle/>
          <a:p>
            <a:r>
              <a:rPr lang="en-US" dirty="0"/>
              <a:t>Nitrogen assumption: </a:t>
            </a:r>
          </a:p>
          <a:p>
            <a:pPr lvl="1"/>
            <a:r>
              <a:rPr lang="en-US" dirty="0"/>
              <a:t>No changes to the concentrations</a:t>
            </a:r>
          </a:p>
          <a:p>
            <a:pPr lvl="1"/>
            <a:r>
              <a:rPr lang="en-US" dirty="0"/>
              <a:t>proportional change in load to a change in flow.</a:t>
            </a:r>
          </a:p>
          <a:p>
            <a:pPr lvl="1"/>
            <a:endParaRPr lang="en-US" dirty="0"/>
          </a:p>
          <a:p>
            <a:r>
              <a:rPr lang="en-US" dirty="0"/>
              <a:t>Phase 5.3.2</a:t>
            </a:r>
          </a:p>
          <a:p>
            <a:pPr lvl="1"/>
            <a:r>
              <a:rPr lang="en-US" dirty="0"/>
              <a:t>Nitrogen change = 64% of flow change</a:t>
            </a:r>
          </a:p>
          <a:p>
            <a:r>
              <a:rPr lang="en-US" dirty="0"/>
              <a:t>‘20 watersheds’ study</a:t>
            </a:r>
          </a:p>
          <a:p>
            <a:pPr lvl="1"/>
            <a:r>
              <a:rPr lang="en-US" dirty="0"/>
              <a:t>Nitrogen change = 115% of flow change</a:t>
            </a:r>
          </a:p>
          <a:p>
            <a:r>
              <a:rPr lang="en-US" dirty="0"/>
              <a:t>CBPO literature review</a:t>
            </a:r>
          </a:p>
          <a:p>
            <a:pPr lvl="1"/>
            <a:r>
              <a:rPr lang="en-US" dirty="0"/>
              <a:t>Nitrate change = 100% of flow change</a:t>
            </a:r>
          </a:p>
          <a:p>
            <a:pPr lvl="1"/>
            <a:endParaRPr lang="en-US" dirty="0"/>
          </a:p>
        </p:txBody>
      </p:sp>
      <p:pic>
        <p:nvPicPr>
          <p:cNvPr id="4" name="Picture 3">
            <a:extLst>
              <a:ext uri="{FF2B5EF4-FFF2-40B4-BE49-F238E27FC236}">
                <a16:creationId xmlns:a16="http://schemas.microsoft.com/office/drawing/2014/main" id="{BD38A49E-A2D0-4F44-8873-F62D075FF2DE}"/>
              </a:ext>
            </a:extLst>
          </p:cNvPr>
          <p:cNvPicPr>
            <a:picLocks noChangeAspect="1"/>
          </p:cNvPicPr>
          <p:nvPr/>
        </p:nvPicPr>
        <p:blipFill>
          <a:blip r:embed="rId2"/>
          <a:stretch>
            <a:fillRect/>
          </a:stretch>
        </p:blipFill>
        <p:spPr>
          <a:xfrm>
            <a:off x="3580307" y="2362954"/>
            <a:ext cx="5471160" cy="1475716"/>
          </a:xfrm>
          <a:prstGeom prst="rect">
            <a:avLst/>
          </a:prstGeom>
        </p:spPr>
      </p:pic>
      <p:sp>
        <p:nvSpPr>
          <p:cNvPr id="2" name="Slide Number Placeholder 1">
            <a:extLst>
              <a:ext uri="{FF2B5EF4-FFF2-40B4-BE49-F238E27FC236}">
                <a16:creationId xmlns:a16="http://schemas.microsoft.com/office/drawing/2014/main" id="{97061565-FBEE-4571-AB67-07721054EF10}"/>
              </a:ext>
            </a:extLst>
          </p:cNvPr>
          <p:cNvSpPr>
            <a:spLocks noGrp="1"/>
          </p:cNvSpPr>
          <p:nvPr>
            <p:ph type="sldNum" sz="quarter" idx="12"/>
          </p:nvPr>
        </p:nvSpPr>
        <p:spPr/>
        <p:txBody>
          <a:bodyPr/>
          <a:lstStyle/>
          <a:p>
            <a:fld id="{7CA78350-4552-420E-BD14-6B06126264AB}" type="slidenum">
              <a:rPr lang="en-US" smtClean="0"/>
              <a:t>36</a:t>
            </a:fld>
            <a:endParaRPr lang="en-US"/>
          </a:p>
        </p:txBody>
      </p:sp>
      <p:sp>
        <p:nvSpPr>
          <p:cNvPr id="13" name="TextBox 12">
            <a:extLst>
              <a:ext uri="{FF2B5EF4-FFF2-40B4-BE49-F238E27FC236}">
                <a16:creationId xmlns:a16="http://schemas.microsoft.com/office/drawing/2014/main" id="{1D432060-D9C0-41D0-8D8D-622351BFAEA8}"/>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pic>
        <p:nvPicPr>
          <p:cNvPr id="12" name="Picture 11">
            <a:extLst>
              <a:ext uri="{FF2B5EF4-FFF2-40B4-BE49-F238E27FC236}">
                <a16:creationId xmlns:a16="http://schemas.microsoft.com/office/drawing/2014/main" id="{FD958D07-A925-4824-8BBE-248E18E6ED31}"/>
              </a:ext>
            </a:extLst>
          </p:cNvPr>
          <p:cNvPicPr>
            <a:picLocks noChangeAspect="1"/>
          </p:cNvPicPr>
          <p:nvPr/>
        </p:nvPicPr>
        <p:blipFill>
          <a:blip r:embed="rId3"/>
          <a:stretch>
            <a:fillRect/>
          </a:stretch>
        </p:blipFill>
        <p:spPr>
          <a:xfrm>
            <a:off x="3901905" y="4015444"/>
            <a:ext cx="5242095" cy="1167973"/>
          </a:xfrm>
          <a:prstGeom prst="rect">
            <a:avLst/>
          </a:prstGeom>
        </p:spPr>
      </p:pic>
      <p:pic>
        <p:nvPicPr>
          <p:cNvPr id="14" name="Picture 13">
            <a:extLst>
              <a:ext uri="{FF2B5EF4-FFF2-40B4-BE49-F238E27FC236}">
                <a16:creationId xmlns:a16="http://schemas.microsoft.com/office/drawing/2014/main" id="{EA2A2717-41AC-4D67-AE8B-811BCFBA5BF4}"/>
              </a:ext>
            </a:extLst>
          </p:cNvPr>
          <p:cNvPicPr>
            <a:picLocks noChangeAspect="1"/>
          </p:cNvPicPr>
          <p:nvPr/>
        </p:nvPicPr>
        <p:blipFill>
          <a:blip r:embed="rId4"/>
          <a:stretch>
            <a:fillRect/>
          </a:stretch>
        </p:blipFill>
        <p:spPr>
          <a:xfrm>
            <a:off x="3747168" y="5382283"/>
            <a:ext cx="5396832" cy="1475716"/>
          </a:xfrm>
          <a:prstGeom prst="rect">
            <a:avLst/>
          </a:prstGeom>
        </p:spPr>
      </p:pic>
    </p:spTree>
    <p:extLst>
      <p:ext uri="{BB962C8B-B14F-4D97-AF65-F5344CB8AC3E}">
        <p14:creationId xmlns:p14="http://schemas.microsoft.com/office/powerpoint/2010/main" val="540089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72077E-331D-4642-947A-AE7FCE14435C}"/>
              </a:ext>
            </a:extLst>
          </p:cNvPr>
          <p:cNvSpPr/>
          <p:nvPr/>
        </p:nvSpPr>
        <p:spPr>
          <a:xfrm>
            <a:off x="2989563" y="1014802"/>
            <a:ext cx="2289062" cy="96592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Process-based response of flow and sediment</a:t>
            </a:r>
          </a:p>
        </p:txBody>
      </p:sp>
      <p:sp>
        <p:nvSpPr>
          <p:cNvPr id="11" name="Oval 10">
            <a:extLst>
              <a:ext uri="{FF2B5EF4-FFF2-40B4-BE49-F238E27FC236}">
                <a16:creationId xmlns:a16="http://schemas.microsoft.com/office/drawing/2014/main" id="{23473C9D-3ED4-4A14-AF8E-0AF21A36D502}"/>
              </a:ext>
            </a:extLst>
          </p:cNvPr>
          <p:cNvSpPr/>
          <p:nvPr/>
        </p:nvSpPr>
        <p:spPr>
          <a:xfrm>
            <a:off x="6851079" y="1014803"/>
            <a:ext cx="2223846" cy="965919"/>
          </a:xfrm>
          <a:prstGeom prst="ellipse">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Specified response to flow and sediment</a:t>
            </a:r>
          </a:p>
        </p:txBody>
      </p:sp>
      <p:cxnSp>
        <p:nvCxnSpPr>
          <p:cNvPr id="23" name="Connector: Elbow 22">
            <a:extLst>
              <a:ext uri="{FF2B5EF4-FFF2-40B4-BE49-F238E27FC236}">
                <a16:creationId xmlns:a16="http://schemas.microsoft.com/office/drawing/2014/main" id="{D495D281-D10D-4EE2-BE13-AA1D7917A089}"/>
              </a:ext>
            </a:extLst>
          </p:cNvPr>
          <p:cNvCxnSpPr>
            <a:cxnSpLocks/>
            <a:stCxn id="10" idx="6"/>
            <a:endCxn id="11" idx="2"/>
          </p:cNvCxnSpPr>
          <p:nvPr/>
        </p:nvCxnSpPr>
        <p:spPr>
          <a:xfrm>
            <a:off x="5278625" y="1497762"/>
            <a:ext cx="1572454" cy="1"/>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DF30348-D7A5-4140-B44A-D58166732C9B}"/>
              </a:ext>
            </a:extLst>
          </p:cNvPr>
          <p:cNvSpPr/>
          <p:nvPr/>
        </p:nvSpPr>
        <p:spPr>
          <a:xfrm>
            <a:off x="4889228" y="72576"/>
            <a:ext cx="1961851" cy="918533"/>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32" name="Connector: Elbow 31">
            <a:extLst>
              <a:ext uri="{FF2B5EF4-FFF2-40B4-BE49-F238E27FC236}">
                <a16:creationId xmlns:a16="http://schemas.microsoft.com/office/drawing/2014/main" id="{504045FB-C8BF-4A2E-8E8B-1945E8E7C9A3}"/>
              </a:ext>
            </a:extLst>
          </p:cNvPr>
          <p:cNvCxnSpPr>
            <a:cxnSpLocks/>
            <a:stCxn id="31" idx="3"/>
            <a:endCxn id="10" idx="0"/>
          </p:cNvCxnSpPr>
          <p:nvPr/>
        </p:nvCxnSpPr>
        <p:spPr>
          <a:xfrm rot="5400000">
            <a:off x="4576210" y="414477"/>
            <a:ext cx="158209" cy="1042440"/>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38A165-3D7F-4FAF-88C1-65F7D7808AE6}"/>
              </a:ext>
            </a:extLst>
          </p:cNvPr>
          <p:cNvSpPr>
            <a:spLocks noGrp="1"/>
          </p:cNvSpPr>
          <p:nvPr>
            <p:ph idx="1"/>
          </p:nvPr>
        </p:nvSpPr>
        <p:spPr>
          <a:xfrm>
            <a:off x="1682793" y="2445959"/>
            <a:ext cx="6613067" cy="4339465"/>
          </a:xfrm>
        </p:spPr>
        <p:txBody>
          <a:bodyPr>
            <a:normAutofit fontScale="92500" lnSpcReduction="10000"/>
          </a:bodyPr>
          <a:lstStyle/>
          <a:p>
            <a:r>
              <a:rPr lang="en-US" dirty="0"/>
              <a:t>Phosphorus Sensitivities</a:t>
            </a:r>
          </a:p>
          <a:p>
            <a:r>
              <a:rPr lang="en-US" dirty="0"/>
              <a:t>Agriculture</a:t>
            </a:r>
          </a:p>
          <a:p>
            <a:pPr lvl="1"/>
            <a:r>
              <a:rPr lang="en-US" dirty="0"/>
              <a:t>Soil P</a:t>
            </a:r>
          </a:p>
          <a:p>
            <a:pPr lvl="1"/>
            <a:r>
              <a:rPr lang="en-US" dirty="0"/>
              <a:t>Applied Water Extractable P</a:t>
            </a:r>
          </a:p>
          <a:p>
            <a:pPr lvl="1"/>
            <a:r>
              <a:rPr lang="en-US" dirty="0">
                <a:solidFill>
                  <a:srgbClr val="FF0000"/>
                </a:solidFill>
              </a:rPr>
              <a:t>Stormflow</a:t>
            </a:r>
          </a:p>
          <a:p>
            <a:pPr lvl="1"/>
            <a:r>
              <a:rPr lang="en-US" dirty="0">
                <a:solidFill>
                  <a:srgbClr val="FF0000"/>
                </a:solidFill>
              </a:rPr>
              <a:t>Sediment Washoff</a:t>
            </a:r>
          </a:p>
          <a:p>
            <a:r>
              <a:rPr lang="en-US" dirty="0"/>
              <a:t>Developed</a:t>
            </a:r>
          </a:p>
          <a:p>
            <a:pPr lvl="1"/>
            <a:r>
              <a:rPr lang="en-US" dirty="0"/>
              <a:t>Fertilizer</a:t>
            </a:r>
          </a:p>
          <a:p>
            <a:r>
              <a:rPr lang="en-US" dirty="0"/>
              <a:t>Natural</a:t>
            </a:r>
          </a:p>
          <a:p>
            <a:pPr lvl="1"/>
            <a:r>
              <a:rPr lang="en-US" dirty="0">
                <a:solidFill>
                  <a:srgbClr val="FF0000"/>
                </a:solidFill>
              </a:rPr>
              <a:t>Stormflow</a:t>
            </a:r>
          </a:p>
          <a:p>
            <a:pPr lvl="1"/>
            <a:r>
              <a:rPr lang="en-US" dirty="0">
                <a:solidFill>
                  <a:srgbClr val="FF0000"/>
                </a:solidFill>
              </a:rPr>
              <a:t>Sediment Washoff</a:t>
            </a:r>
          </a:p>
          <a:p>
            <a:endParaRPr lang="en-US" dirty="0"/>
          </a:p>
          <a:p>
            <a:pPr lvl="1"/>
            <a:endParaRPr lang="en-US" dirty="0"/>
          </a:p>
        </p:txBody>
      </p:sp>
      <p:sp>
        <p:nvSpPr>
          <p:cNvPr id="2" name="Slide Number Placeholder 1">
            <a:extLst>
              <a:ext uri="{FF2B5EF4-FFF2-40B4-BE49-F238E27FC236}">
                <a16:creationId xmlns:a16="http://schemas.microsoft.com/office/drawing/2014/main" id="{40A2CE8F-CCA8-4146-A40E-FC20B6CA8281}"/>
              </a:ext>
            </a:extLst>
          </p:cNvPr>
          <p:cNvSpPr>
            <a:spLocks noGrp="1"/>
          </p:cNvSpPr>
          <p:nvPr>
            <p:ph type="sldNum" sz="quarter" idx="12"/>
          </p:nvPr>
        </p:nvSpPr>
        <p:spPr/>
        <p:txBody>
          <a:bodyPr/>
          <a:lstStyle/>
          <a:p>
            <a:fld id="{7CA78350-4552-420E-BD14-6B06126264AB}" type="slidenum">
              <a:rPr lang="en-US" smtClean="0"/>
              <a:t>37</a:t>
            </a:fld>
            <a:endParaRPr lang="en-US"/>
          </a:p>
        </p:txBody>
      </p:sp>
      <p:sp>
        <p:nvSpPr>
          <p:cNvPr id="14" name="Content Placeholder 2">
            <a:extLst>
              <a:ext uri="{FF2B5EF4-FFF2-40B4-BE49-F238E27FC236}">
                <a16:creationId xmlns:a16="http://schemas.microsoft.com/office/drawing/2014/main" id="{32441592-C93F-463E-86CF-F0DABCF570E4}"/>
              </a:ext>
            </a:extLst>
          </p:cNvPr>
          <p:cNvSpPr txBox="1">
            <a:spLocks/>
          </p:cNvSpPr>
          <p:nvPr/>
        </p:nvSpPr>
        <p:spPr>
          <a:xfrm>
            <a:off x="5161177" y="4963836"/>
            <a:ext cx="3644814" cy="888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Delivery</a:t>
            </a:r>
          </a:p>
          <a:p>
            <a:pPr lvl="1"/>
            <a:r>
              <a:rPr lang="en-US" sz="2000" dirty="0"/>
              <a:t>Well-drained soils</a:t>
            </a:r>
          </a:p>
          <a:p>
            <a:endParaRPr lang="en-US" sz="2400" dirty="0"/>
          </a:p>
          <a:p>
            <a:pPr lvl="1"/>
            <a:endParaRPr lang="en-US" sz="2000" dirty="0"/>
          </a:p>
        </p:txBody>
      </p:sp>
      <p:sp>
        <p:nvSpPr>
          <p:cNvPr id="15" name="TextBox 14">
            <a:extLst>
              <a:ext uri="{FF2B5EF4-FFF2-40B4-BE49-F238E27FC236}">
                <a16:creationId xmlns:a16="http://schemas.microsoft.com/office/drawing/2014/main" id="{897BC5B4-FB72-4F1F-9887-B4F58684B781}"/>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1180349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4C535CF-8790-8248-B8EB-9CE6CABE628D}"/>
              </a:ext>
            </a:extLst>
          </p:cNvPr>
          <p:cNvPicPr>
            <a:picLocks noChangeAspect="1"/>
          </p:cNvPicPr>
          <p:nvPr/>
        </p:nvPicPr>
        <p:blipFill>
          <a:blip r:embed="rId2"/>
          <a:stretch>
            <a:fillRect/>
          </a:stretch>
        </p:blipFill>
        <p:spPr>
          <a:xfrm>
            <a:off x="98631" y="2032988"/>
            <a:ext cx="2387600" cy="1917700"/>
          </a:xfrm>
          <a:prstGeom prst="rect">
            <a:avLst/>
          </a:prstGeom>
        </p:spPr>
      </p:pic>
      <p:sp>
        <p:nvSpPr>
          <p:cNvPr id="4" name="TextBox 3">
            <a:extLst>
              <a:ext uri="{FF2B5EF4-FFF2-40B4-BE49-F238E27FC236}">
                <a16:creationId xmlns:a16="http://schemas.microsoft.com/office/drawing/2014/main" id="{42C68BAB-D151-E040-B8E0-824E7DB27F79}"/>
              </a:ext>
            </a:extLst>
          </p:cNvPr>
          <p:cNvSpPr txBox="1"/>
          <p:nvPr/>
        </p:nvSpPr>
        <p:spPr>
          <a:xfrm>
            <a:off x="346359" y="122556"/>
            <a:ext cx="8481955" cy="584775"/>
          </a:xfrm>
          <a:prstGeom prst="rect">
            <a:avLst/>
          </a:prstGeom>
          <a:noFill/>
        </p:spPr>
        <p:txBody>
          <a:bodyPr wrap="square" rtlCol="0">
            <a:spAutoFit/>
          </a:bodyPr>
          <a:lstStyle/>
          <a:p>
            <a:r>
              <a:rPr lang="en-US" sz="3200" b="1" dirty="0"/>
              <a:t>Summary of changes in delivery </a:t>
            </a:r>
          </a:p>
        </p:txBody>
      </p:sp>
      <p:pic>
        <p:nvPicPr>
          <p:cNvPr id="7" name="Picture 6">
            <a:extLst>
              <a:ext uri="{FF2B5EF4-FFF2-40B4-BE49-F238E27FC236}">
                <a16:creationId xmlns:a16="http://schemas.microsoft.com/office/drawing/2014/main" id="{148554A9-EF3E-4A48-AFE7-92DF06540752}"/>
              </a:ext>
            </a:extLst>
          </p:cNvPr>
          <p:cNvPicPr>
            <a:picLocks noChangeAspect="1"/>
          </p:cNvPicPr>
          <p:nvPr/>
        </p:nvPicPr>
        <p:blipFill>
          <a:blip r:embed="rId3"/>
          <a:stretch>
            <a:fillRect/>
          </a:stretch>
        </p:blipFill>
        <p:spPr>
          <a:xfrm>
            <a:off x="4731761" y="657636"/>
            <a:ext cx="4051495" cy="2663029"/>
          </a:xfrm>
          <a:prstGeom prst="rect">
            <a:avLst/>
          </a:prstGeom>
        </p:spPr>
      </p:pic>
      <p:pic>
        <p:nvPicPr>
          <p:cNvPr id="8" name="Picture 7">
            <a:extLst>
              <a:ext uri="{FF2B5EF4-FFF2-40B4-BE49-F238E27FC236}">
                <a16:creationId xmlns:a16="http://schemas.microsoft.com/office/drawing/2014/main" id="{1DD1B9E0-935C-4840-B8EC-125D0587D2A3}"/>
              </a:ext>
            </a:extLst>
          </p:cNvPr>
          <p:cNvPicPr>
            <a:picLocks noChangeAspect="1"/>
          </p:cNvPicPr>
          <p:nvPr/>
        </p:nvPicPr>
        <p:blipFill>
          <a:blip r:embed="rId4"/>
          <a:stretch>
            <a:fillRect/>
          </a:stretch>
        </p:blipFill>
        <p:spPr>
          <a:xfrm>
            <a:off x="4785631" y="3825927"/>
            <a:ext cx="4051495" cy="2663029"/>
          </a:xfrm>
          <a:prstGeom prst="rect">
            <a:avLst/>
          </a:prstGeom>
        </p:spPr>
      </p:pic>
      <p:sp>
        <p:nvSpPr>
          <p:cNvPr id="9" name="TextBox 8">
            <a:extLst>
              <a:ext uri="{FF2B5EF4-FFF2-40B4-BE49-F238E27FC236}">
                <a16:creationId xmlns:a16="http://schemas.microsoft.com/office/drawing/2014/main" id="{4DFA1A9E-579C-974F-92F0-906945A92281}"/>
              </a:ext>
            </a:extLst>
          </p:cNvPr>
          <p:cNvSpPr txBox="1"/>
          <p:nvPr/>
        </p:nvSpPr>
        <p:spPr>
          <a:xfrm>
            <a:off x="5401123" y="737684"/>
            <a:ext cx="1020921" cy="369332"/>
          </a:xfrm>
          <a:prstGeom prst="rect">
            <a:avLst/>
          </a:prstGeom>
          <a:noFill/>
        </p:spPr>
        <p:txBody>
          <a:bodyPr wrap="none" rtlCol="0">
            <a:spAutoFit/>
          </a:bodyPr>
          <a:lstStyle/>
          <a:p>
            <a:r>
              <a:rPr lang="en-US" b="1" dirty="0"/>
              <a:t>Nitrogen</a:t>
            </a:r>
          </a:p>
        </p:txBody>
      </p:sp>
      <p:sp>
        <p:nvSpPr>
          <p:cNvPr id="10" name="TextBox 9">
            <a:extLst>
              <a:ext uri="{FF2B5EF4-FFF2-40B4-BE49-F238E27FC236}">
                <a16:creationId xmlns:a16="http://schemas.microsoft.com/office/drawing/2014/main" id="{D82BB845-F7B0-A646-8ED2-D5C06D96B072}"/>
              </a:ext>
            </a:extLst>
          </p:cNvPr>
          <p:cNvSpPr txBox="1"/>
          <p:nvPr/>
        </p:nvSpPr>
        <p:spPr>
          <a:xfrm>
            <a:off x="5401123" y="3905976"/>
            <a:ext cx="1313180" cy="369332"/>
          </a:xfrm>
          <a:prstGeom prst="rect">
            <a:avLst/>
          </a:prstGeom>
          <a:noFill/>
        </p:spPr>
        <p:txBody>
          <a:bodyPr wrap="none" rtlCol="0">
            <a:spAutoFit/>
          </a:bodyPr>
          <a:lstStyle/>
          <a:p>
            <a:r>
              <a:rPr lang="en-US" b="1" dirty="0"/>
              <a:t>Phosphorus</a:t>
            </a:r>
          </a:p>
        </p:txBody>
      </p:sp>
      <p:sp>
        <p:nvSpPr>
          <p:cNvPr id="11" name="TextBox 10">
            <a:extLst>
              <a:ext uri="{FF2B5EF4-FFF2-40B4-BE49-F238E27FC236}">
                <a16:creationId xmlns:a16="http://schemas.microsoft.com/office/drawing/2014/main" id="{8FE731D3-C2A6-0343-82FD-7FF97F066E4F}"/>
              </a:ext>
            </a:extLst>
          </p:cNvPr>
          <p:cNvSpPr txBox="1"/>
          <p:nvPr/>
        </p:nvSpPr>
        <p:spPr>
          <a:xfrm>
            <a:off x="5470697" y="2705379"/>
            <a:ext cx="1566206" cy="1003352"/>
          </a:xfrm>
          <a:prstGeom prst="rect">
            <a:avLst/>
          </a:prstGeom>
          <a:solidFill>
            <a:schemeClr val="bg1"/>
          </a:solidFill>
        </p:spPr>
        <p:txBody>
          <a:bodyPr wrap="square" lIns="9144" tIns="9144" rIns="9144" bIns="9144" rtlCol="0">
            <a:spAutoFit/>
          </a:bodyPr>
          <a:lstStyle/>
          <a:p>
            <a:pPr algn="ctr"/>
            <a:r>
              <a:rPr lang="en-US" sz="1600" b="1" dirty="0"/>
              <a:t>Year 2025</a:t>
            </a:r>
          </a:p>
          <a:p>
            <a:pPr algn="ctr"/>
            <a:r>
              <a:rPr lang="en-US" sz="1600" dirty="0"/>
              <a:t>Trend rainfall and Ensemble median temperature</a:t>
            </a:r>
          </a:p>
        </p:txBody>
      </p:sp>
      <p:sp>
        <p:nvSpPr>
          <p:cNvPr id="12" name="TextBox 11">
            <a:extLst>
              <a:ext uri="{FF2B5EF4-FFF2-40B4-BE49-F238E27FC236}">
                <a16:creationId xmlns:a16="http://schemas.microsoft.com/office/drawing/2014/main" id="{D54D5C30-C941-1B41-9A03-87F87E7D73B9}"/>
              </a:ext>
            </a:extLst>
          </p:cNvPr>
          <p:cNvSpPr txBox="1"/>
          <p:nvPr/>
        </p:nvSpPr>
        <p:spPr>
          <a:xfrm>
            <a:off x="7089871" y="2705379"/>
            <a:ext cx="1566206" cy="1003352"/>
          </a:xfrm>
          <a:prstGeom prst="rect">
            <a:avLst/>
          </a:prstGeom>
          <a:solidFill>
            <a:schemeClr val="bg1"/>
          </a:solidFill>
        </p:spPr>
        <p:txBody>
          <a:bodyPr wrap="square" lIns="9144" tIns="9144" rIns="9144" bIns="9144" rtlCol="0">
            <a:spAutoFit/>
          </a:bodyPr>
          <a:lstStyle/>
          <a:p>
            <a:pPr algn="ctr"/>
            <a:r>
              <a:rPr lang="en-US" sz="1600" b="1" dirty="0"/>
              <a:t>Year 2050</a:t>
            </a:r>
          </a:p>
          <a:p>
            <a:pPr algn="ctr"/>
            <a:r>
              <a:rPr lang="en-US" sz="1600" dirty="0"/>
              <a:t>Ensemble median rainfall &amp; temperature</a:t>
            </a:r>
          </a:p>
        </p:txBody>
      </p:sp>
      <p:sp>
        <p:nvSpPr>
          <p:cNvPr id="13" name="TextBox 12">
            <a:extLst>
              <a:ext uri="{FF2B5EF4-FFF2-40B4-BE49-F238E27FC236}">
                <a16:creationId xmlns:a16="http://schemas.microsoft.com/office/drawing/2014/main" id="{22122447-79D9-FB41-8AB6-426996945647}"/>
              </a:ext>
            </a:extLst>
          </p:cNvPr>
          <p:cNvSpPr txBox="1"/>
          <p:nvPr/>
        </p:nvSpPr>
        <p:spPr>
          <a:xfrm>
            <a:off x="5500514" y="5839518"/>
            <a:ext cx="1566206" cy="1003352"/>
          </a:xfrm>
          <a:prstGeom prst="rect">
            <a:avLst/>
          </a:prstGeom>
          <a:solidFill>
            <a:schemeClr val="bg1"/>
          </a:solidFill>
        </p:spPr>
        <p:txBody>
          <a:bodyPr wrap="square" lIns="9144" tIns="9144" rIns="9144" bIns="9144" rtlCol="0">
            <a:spAutoFit/>
          </a:bodyPr>
          <a:lstStyle/>
          <a:p>
            <a:pPr algn="ctr"/>
            <a:r>
              <a:rPr lang="en-US" sz="1600" b="1" dirty="0"/>
              <a:t>Year 2025</a:t>
            </a:r>
          </a:p>
          <a:p>
            <a:pPr algn="ctr"/>
            <a:r>
              <a:rPr lang="en-US" sz="1600" dirty="0"/>
              <a:t>Trend rainfall and Ensemble median temperature</a:t>
            </a:r>
          </a:p>
        </p:txBody>
      </p:sp>
      <p:sp>
        <p:nvSpPr>
          <p:cNvPr id="14" name="TextBox 13">
            <a:extLst>
              <a:ext uri="{FF2B5EF4-FFF2-40B4-BE49-F238E27FC236}">
                <a16:creationId xmlns:a16="http://schemas.microsoft.com/office/drawing/2014/main" id="{BE8AD153-8B8D-3E40-AB7B-CEBE5B4CD258}"/>
              </a:ext>
            </a:extLst>
          </p:cNvPr>
          <p:cNvSpPr txBox="1"/>
          <p:nvPr/>
        </p:nvSpPr>
        <p:spPr>
          <a:xfrm>
            <a:off x="7129627" y="5839518"/>
            <a:ext cx="1566206" cy="1003352"/>
          </a:xfrm>
          <a:prstGeom prst="rect">
            <a:avLst/>
          </a:prstGeom>
          <a:solidFill>
            <a:schemeClr val="bg1"/>
          </a:solidFill>
        </p:spPr>
        <p:txBody>
          <a:bodyPr wrap="square" lIns="9144" tIns="9144" rIns="9144" bIns="9144" rtlCol="0">
            <a:spAutoFit/>
          </a:bodyPr>
          <a:lstStyle/>
          <a:p>
            <a:pPr algn="ctr"/>
            <a:r>
              <a:rPr lang="en-US" sz="1600" b="1" dirty="0"/>
              <a:t>Year 2050</a:t>
            </a:r>
          </a:p>
          <a:p>
            <a:pPr algn="ctr"/>
            <a:r>
              <a:rPr lang="en-US" sz="1600" dirty="0"/>
              <a:t>Ensemble median rainfall &amp; temperature</a:t>
            </a:r>
          </a:p>
        </p:txBody>
      </p:sp>
      <p:sp>
        <p:nvSpPr>
          <p:cNvPr id="15" name="TextBox 14">
            <a:extLst>
              <a:ext uri="{FF2B5EF4-FFF2-40B4-BE49-F238E27FC236}">
                <a16:creationId xmlns:a16="http://schemas.microsoft.com/office/drawing/2014/main" id="{E8E05889-4609-044F-8C30-4A10E949E652}"/>
              </a:ext>
            </a:extLst>
          </p:cNvPr>
          <p:cNvSpPr txBox="1"/>
          <p:nvPr/>
        </p:nvSpPr>
        <p:spPr>
          <a:xfrm>
            <a:off x="1629574" y="813668"/>
            <a:ext cx="3156057" cy="1200329"/>
          </a:xfrm>
          <a:prstGeom prst="rect">
            <a:avLst/>
          </a:prstGeom>
          <a:noFill/>
        </p:spPr>
        <p:txBody>
          <a:bodyPr wrap="none" rtlCol="0">
            <a:spAutoFit/>
          </a:bodyPr>
          <a:lstStyle/>
          <a:p>
            <a:r>
              <a:rPr lang="en-US" u="sng" dirty="0"/>
              <a:t>Nitrogen response</a:t>
            </a:r>
            <a:r>
              <a:rPr lang="en-US" dirty="0"/>
              <a:t>:</a:t>
            </a:r>
          </a:p>
          <a:p>
            <a:pPr marL="285750" indent="-285750">
              <a:buFontTx/>
              <a:buChar char="-"/>
            </a:pPr>
            <a:r>
              <a:rPr lang="en-US" dirty="0"/>
              <a:t>sensitivity to flow</a:t>
            </a:r>
          </a:p>
          <a:p>
            <a:pPr marL="285750" indent="-285750">
              <a:buFontTx/>
              <a:buChar char="-"/>
            </a:pPr>
            <a:r>
              <a:rPr lang="en-US" dirty="0"/>
              <a:t>stream bank erosion</a:t>
            </a:r>
          </a:p>
          <a:p>
            <a:pPr marL="285750" indent="-285750">
              <a:buFontTx/>
              <a:buChar char="-"/>
            </a:pPr>
            <a:r>
              <a:rPr lang="en-US" dirty="0"/>
              <a:t>denitrification, organic scour</a:t>
            </a:r>
          </a:p>
        </p:txBody>
      </p:sp>
      <p:sp>
        <p:nvSpPr>
          <p:cNvPr id="16" name="TextBox 15">
            <a:extLst>
              <a:ext uri="{FF2B5EF4-FFF2-40B4-BE49-F238E27FC236}">
                <a16:creationId xmlns:a16="http://schemas.microsoft.com/office/drawing/2014/main" id="{7D0EA4E1-0ADD-F247-BDFE-33B7336FFEA8}"/>
              </a:ext>
            </a:extLst>
          </p:cNvPr>
          <p:cNvSpPr txBox="1"/>
          <p:nvPr/>
        </p:nvSpPr>
        <p:spPr>
          <a:xfrm>
            <a:off x="1629574" y="4399581"/>
            <a:ext cx="3156057" cy="1754326"/>
          </a:xfrm>
          <a:prstGeom prst="rect">
            <a:avLst/>
          </a:prstGeom>
          <a:noFill/>
        </p:spPr>
        <p:txBody>
          <a:bodyPr wrap="square" rtlCol="0">
            <a:spAutoFit/>
          </a:bodyPr>
          <a:lstStyle/>
          <a:p>
            <a:r>
              <a:rPr lang="en-US" u="sng" dirty="0"/>
              <a:t>Phosphorus response</a:t>
            </a:r>
            <a:r>
              <a:rPr lang="en-US" dirty="0"/>
              <a:t>:</a:t>
            </a:r>
          </a:p>
          <a:p>
            <a:pPr marL="285750" indent="-285750">
              <a:buFontTx/>
              <a:buChar char="-"/>
            </a:pPr>
            <a:r>
              <a:rPr lang="en-US" dirty="0"/>
              <a:t>sensitivities to flow and sediment (APLE)</a:t>
            </a:r>
          </a:p>
          <a:p>
            <a:pPr marL="285750" indent="-285750">
              <a:buFontTx/>
              <a:buChar char="-"/>
            </a:pPr>
            <a:r>
              <a:rPr lang="en-US" dirty="0"/>
              <a:t>stream bank erosion</a:t>
            </a:r>
          </a:p>
          <a:p>
            <a:pPr marL="285750" indent="-285750">
              <a:buFontTx/>
              <a:buChar char="-"/>
            </a:pPr>
            <a:r>
              <a:rPr lang="en-US" dirty="0"/>
              <a:t>scour/deposition of inorganic and organic (HSPF)</a:t>
            </a:r>
          </a:p>
        </p:txBody>
      </p:sp>
      <p:sp>
        <p:nvSpPr>
          <p:cNvPr id="18" name="TextBox 17">
            <a:extLst>
              <a:ext uri="{FF2B5EF4-FFF2-40B4-BE49-F238E27FC236}">
                <a16:creationId xmlns:a16="http://schemas.microsoft.com/office/drawing/2014/main" id="{05F4316A-343D-BC4A-A0FA-691E9BFC81EF}"/>
              </a:ext>
            </a:extLst>
          </p:cNvPr>
          <p:cNvSpPr txBox="1"/>
          <p:nvPr/>
        </p:nvSpPr>
        <p:spPr>
          <a:xfrm>
            <a:off x="675237" y="3754805"/>
            <a:ext cx="734496" cy="276999"/>
          </a:xfrm>
          <a:prstGeom prst="rect">
            <a:avLst/>
          </a:prstGeom>
          <a:noFill/>
        </p:spPr>
        <p:txBody>
          <a:bodyPr wrap="none" rtlCol="0">
            <a:spAutoFit/>
          </a:bodyPr>
          <a:lstStyle/>
          <a:p>
            <a:r>
              <a:rPr lang="en-US" sz="1200" dirty="0"/>
              <a:t>Shenk G.</a:t>
            </a:r>
          </a:p>
        </p:txBody>
      </p:sp>
      <p:pic>
        <p:nvPicPr>
          <p:cNvPr id="19" name="Picture 18">
            <a:extLst>
              <a:ext uri="{FF2B5EF4-FFF2-40B4-BE49-F238E27FC236}">
                <a16:creationId xmlns:a16="http://schemas.microsoft.com/office/drawing/2014/main" id="{440DFE89-4B5B-A046-9934-DFCC02816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25268" y="2321019"/>
            <a:ext cx="2257904" cy="1554480"/>
          </a:xfrm>
          <a:prstGeom prst="rect">
            <a:avLst/>
          </a:prstGeom>
        </p:spPr>
      </p:pic>
      <p:sp>
        <p:nvSpPr>
          <p:cNvPr id="20" name="TextBox 19">
            <a:extLst>
              <a:ext uri="{FF2B5EF4-FFF2-40B4-BE49-F238E27FC236}">
                <a16:creationId xmlns:a16="http://schemas.microsoft.com/office/drawing/2014/main" id="{00550309-884B-F94C-AE38-0DD9E72D08AB}"/>
              </a:ext>
            </a:extLst>
          </p:cNvPr>
          <p:cNvSpPr txBox="1"/>
          <p:nvPr/>
        </p:nvSpPr>
        <p:spPr>
          <a:xfrm>
            <a:off x="7695263" y="6259"/>
            <a:ext cx="1452577" cy="307777"/>
          </a:xfrm>
          <a:prstGeom prst="rect">
            <a:avLst/>
          </a:prstGeom>
          <a:noFill/>
        </p:spPr>
        <p:txBody>
          <a:bodyPr wrap="none" rtlCol="0">
            <a:spAutoFit/>
          </a:bodyPr>
          <a:lstStyle/>
          <a:p>
            <a:r>
              <a:rPr lang="en-US" sz="1400" dirty="0">
                <a:solidFill>
                  <a:srgbClr val="FF0000"/>
                </a:solidFill>
              </a:rPr>
              <a:t>2017 Assessment</a:t>
            </a:r>
          </a:p>
        </p:txBody>
      </p:sp>
      <p:sp>
        <p:nvSpPr>
          <p:cNvPr id="22" name="TextBox 21">
            <a:extLst>
              <a:ext uri="{FF2B5EF4-FFF2-40B4-BE49-F238E27FC236}">
                <a16:creationId xmlns:a16="http://schemas.microsoft.com/office/drawing/2014/main" id="{DE352D7E-9120-D749-A68D-A6BFEC2D1E5A}"/>
              </a:ext>
            </a:extLst>
          </p:cNvPr>
          <p:cNvSpPr txBox="1"/>
          <p:nvPr/>
        </p:nvSpPr>
        <p:spPr>
          <a:xfrm>
            <a:off x="64178" y="6341194"/>
            <a:ext cx="3526863" cy="461665"/>
          </a:xfrm>
          <a:prstGeom prst="rect">
            <a:avLst/>
          </a:prstGeom>
          <a:noFill/>
        </p:spPr>
        <p:txBody>
          <a:bodyPr wrap="none" rtlCol="0">
            <a:spAutoFit/>
          </a:bodyPr>
          <a:lstStyle/>
          <a:p>
            <a:r>
              <a:rPr lang="en-US" sz="1200" b="1" i="1" dirty="0"/>
              <a:t>Trend</a:t>
            </a:r>
            <a:r>
              <a:rPr lang="en-US" sz="1200" i="1" dirty="0"/>
              <a:t>: projection of extrapolation of long-term trends</a:t>
            </a:r>
          </a:p>
          <a:p>
            <a:r>
              <a:rPr lang="en-US" sz="1200" b="1" i="1" dirty="0"/>
              <a:t>Ensemble</a:t>
            </a:r>
            <a:r>
              <a:rPr lang="en-US" sz="1200" i="1" dirty="0"/>
              <a:t>: 31-member ensemble of RCP4.5 GCMs</a:t>
            </a:r>
          </a:p>
        </p:txBody>
      </p:sp>
      <p:sp>
        <p:nvSpPr>
          <p:cNvPr id="21" name="Slide Number Placeholder 3">
            <a:extLst>
              <a:ext uri="{FF2B5EF4-FFF2-40B4-BE49-F238E27FC236}">
                <a16:creationId xmlns:a16="http://schemas.microsoft.com/office/drawing/2014/main" id="{B6D35426-7BC9-014F-B902-7793EE2B5CF9}"/>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38</a:t>
            </a:fld>
            <a:endParaRPr lang="en-US" sz="2000" b="1" dirty="0"/>
          </a:p>
        </p:txBody>
      </p:sp>
    </p:spTree>
    <p:extLst>
      <p:ext uri="{BB962C8B-B14F-4D97-AF65-F5344CB8AC3E}">
        <p14:creationId xmlns:p14="http://schemas.microsoft.com/office/powerpoint/2010/main" val="2283252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AC687C-6583-48CB-9C4A-8D11790F1B3E}"/>
              </a:ext>
            </a:extLst>
          </p:cNvPr>
          <p:cNvSpPr txBox="1"/>
          <p:nvPr/>
        </p:nvSpPr>
        <p:spPr>
          <a:xfrm>
            <a:off x="346359" y="122556"/>
            <a:ext cx="8481955" cy="584775"/>
          </a:xfrm>
          <a:prstGeom prst="rect">
            <a:avLst/>
          </a:prstGeom>
          <a:noFill/>
        </p:spPr>
        <p:txBody>
          <a:bodyPr wrap="square" rtlCol="0">
            <a:spAutoFit/>
          </a:bodyPr>
          <a:lstStyle/>
          <a:p>
            <a:r>
              <a:rPr lang="en-US" sz="3200" b="1" dirty="0"/>
              <a:t>Nitrogen and phosphorus species</a:t>
            </a:r>
          </a:p>
        </p:txBody>
      </p:sp>
      <p:sp>
        <p:nvSpPr>
          <p:cNvPr id="5" name="Slide Number Placeholder 3">
            <a:extLst>
              <a:ext uri="{FF2B5EF4-FFF2-40B4-BE49-F238E27FC236}">
                <a16:creationId xmlns:a16="http://schemas.microsoft.com/office/drawing/2014/main" id="{8937400C-E1F5-4FD5-8CDE-4C4EE5B5C80B}"/>
              </a:ext>
            </a:extLst>
          </p:cNvPr>
          <p:cNvSpPr>
            <a:spLocks noGrp="1"/>
          </p:cNvSpPr>
          <p:nvPr>
            <p:ph type="sldNum" sz="quarter" idx="12"/>
          </p:nvPr>
        </p:nvSpPr>
        <p:spPr>
          <a:xfrm>
            <a:off x="8493692" y="6468530"/>
            <a:ext cx="622300" cy="365125"/>
          </a:xfrm>
        </p:spPr>
        <p:txBody>
          <a:bodyPr/>
          <a:lstStyle/>
          <a:p>
            <a:fld id="{705EA20C-EB36-D147-8309-5DDF707CE72D}" type="slidenum">
              <a:rPr lang="en-US" sz="2000" b="1" smtClean="0"/>
              <a:t>39</a:t>
            </a:fld>
            <a:endParaRPr lang="en-US" sz="2000" b="1" dirty="0"/>
          </a:p>
        </p:txBody>
      </p:sp>
      <p:pic>
        <p:nvPicPr>
          <p:cNvPr id="9" name="Picture 8"/>
          <p:cNvPicPr>
            <a:picLocks noChangeAspect="1"/>
          </p:cNvPicPr>
          <p:nvPr/>
        </p:nvPicPr>
        <p:blipFill>
          <a:blip r:embed="rId2"/>
          <a:stretch>
            <a:fillRect/>
          </a:stretch>
        </p:blipFill>
        <p:spPr>
          <a:xfrm>
            <a:off x="53436" y="1279012"/>
            <a:ext cx="4572000" cy="3278546"/>
          </a:xfrm>
          <a:prstGeom prst="rect">
            <a:avLst/>
          </a:prstGeom>
        </p:spPr>
      </p:pic>
      <p:pic>
        <p:nvPicPr>
          <p:cNvPr id="11" name="Picture 10"/>
          <p:cNvPicPr>
            <a:picLocks noChangeAspect="1"/>
          </p:cNvPicPr>
          <p:nvPr/>
        </p:nvPicPr>
        <p:blipFill>
          <a:blip r:embed="rId3"/>
          <a:stretch>
            <a:fillRect/>
          </a:stretch>
        </p:blipFill>
        <p:spPr>
          <a:xfrm>
            <a:off x="4543992" y="1279010"/>
            <a:ext cx="4572000" cy="3278546"/>
          </a:xfrm>
          <a:prstGeom prst="rect">
            <a:avLst/>
          </a:prstGeom>
        </p:spPr>
      </p:pic>
      <p:cxnSp>
        <p:nvCxnSpPr>
          <p:cNvPr id="3" name="Straight Arrow Connector 2"/>
          <p:cNvCxnSpPr/>
          <p:nvPr/>
        </p:nvCxnSpPr>
        <p:spPr>
          <a:xfrm flipV="1">
            <a:off x="2015186" y="1947998"/>
            <a:ext cx="1143000" cy="128270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002486" y="2739512"/>
            <a:ext cx="1155700" cy="63500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V="1">
            <a:off x="6505742" y="2107842"/>
            <a:ext cx="1143000" cy="1324804"/>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rot="-60000" flipV="1">
            <a:off x="6505921" y="3594705"/>
            <a:ext cx="1155700" cy="10160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91062E4-93E5-447D-A43C-9536D6595E0E}"/>
              </a:ext>
            </a:extLst>
          </p:cNvPr>
          <p:cNvSpPr/>
          <p:nvPr/>
        </p:nvSpPr>
        <p:spPr>
          <a:xfrm>
            <a:off x="205531" y="4997109"/>
            <a:ext cx="4338462" cy="830997"/>
          </a:xfrm>
          <a:prstGeom prst="rect">
            <a:avLst/>
          </a:prstGeom>
        </p:spPr>
        <p:txBody>
          <a:bodyPr wrap="square">
            <a:spAutoFit/>
          </a:bodyPr>
          <a:lstStyle/>
          <a:p>
            <a:r>
              <a:rPr lang="en-US" sz="1600" b="1" dirty="0">
                <a:latin typeface="Arial" panose="020B0604020202020204" pitchFamily="34" charset="0"/>
                <a:ea typeface="Times New Roman" panose="02020603050405020304" pitchFamily="18" charset="0"/>
                <a:cs typeface="Arial" panose="020B0604020202020204" pitchFamily="34" charset="0"/>
              </a:rPr>
              <a:t>Arrows show relatively more increase in organic nitrogen as compared to inorganic.</a:t>
            </a:r>
          </a:p>
        </p:txBody>
      </p:sp>
      <p:sp>
        <p:nvSpPr>
          <p:cNvPr id="20" name="Rectangle 19">
            <a:extLst>
              <a:ext uri="{FF2B5EF4-FFF2-40B4-BE49-F238E27FC236}">
                <a16:creationId xmlns:a16="http://schemas.microsoft.com/office/drawing/2014/main" id="{391062E4-93E5-447D-A43C-9536D6595E0E}"/>
              </a:ext>
            </a:extLst>
          </p:cNvPr>
          <p:cNvSpPr/>
          <p:nvPr/>
        </p:nvSpPr>
        <p:spPr>
          <a:xfrm>
            <a:off x="4777530" y="4997109"/>
            <a:ext cx="4338462" cy="830997"/>
          </a:xfrm>
          <a:prstGeom prst="rect">
            <a:avLst/>
          </a:prstGeom>
        </p:spPr>
        <p:txBody>
          <a:bodyPr wrap="square">
            <a:spAutoFit/>
          </a:bodyPr>
          <a:lstStyle/>
          <a:p>
            <a:r>
              <a:rPr lang="en-US" sz="1600" b="1" dirty="0">
                <a:latin typeface="Arial" panose="020B0604020202020204" pitchFamily="34" charset="0"/>
                <a:ea typeface="Times New Roman" panose="02020603050405020304" pitchFamily="18" charset="0"/>
                <a:cs typeface="Arial" panose="020B0604020202020204" pitchFamily="34" charset="0"/>
              </a:rPr>
              <a:t>Arrows show relatively more increase in particulate phosphorus as compared to dissolved inorganic phosphorus.</a:t>
            </a:r>
          </a:p>
        </p:txBody>
      </p:sp>
      <p:sp>
        <p:nvSpPr>
          <p:cNvPr id="17" name="TextBox 16">
            <a:extLst>
              <a:ext uri="{FF2B5EF4-FFF2-40B4-BE49-F238E27FC236}">
                <a16:creationId xmlns:a16="http://schemas.microsoft.com/office/drawing/2014/main" id="{897A4D74-05A2-4AA7-A0CD-4945020ACD2E}"/>
              </a:ext>
            </a:extLst>
          </p:cNvPr>
          <p:cNvSpPr txBox="1"/>
          <p:nvPr/>
        </p:nvSpPr>
        <p:spPr>
          <a:xfrm>
            <a:off x="7695263" y="6259"/>
            <a:ext cx="1452577" cy="307777"/>
          </a:xfrm>
          <a:prstGeom prst="rect">
            <a:avLst/>
          </a:prstGeom>
          <a:noFill/>
        </p:spPr>
        <p:txBody>
          <a:bodyPr wrap="none" rtlCol="0">
            <a:spAutoFit/>
          </a:bodyPr>
          <a:lstStyle/>
          <a:p>
            <a:r>
              <a:rPr lang="en-US" sz="1400" dirty="0">
                <a:solidFill>
                  <a:srgbClr val="FF0000"/>
                </a:solidFill>
              </a:rPr>
              <a:t>2017 Assessment</a:t>
            </a:r>
          </a:p>
        </p:txBody>
      </p:sp>
      <p:sp>
        <p:nvSpPr>
          <p:cNvPr id="18" name="TextBox 17">
            <a:extLst>
              <a:ext uri="{FF2B5EF4-FFF2-40B4-BE49-F238E27FC236}">
                <a16:creationId xmlns:a16="http://schemas.microsoft.com/office/drawing/2014/main" id="{046A62BA-54EA-784D-8E4C-B1D95FA17D44}"/>
              </a:ext>
            </a:extLst>
          </p:cNvPr>
          <p:cNvSpPr txBox="1"/>
          <p:nvPr/>
        </p:nvSpPr>
        <p:spPr>
          <a:xfrm>
            <a:off x="852632" y="3801425"/>
            <a:ext cx="1566206" cy="1003352"/>
          </a:xfrm>
          <a:prstGeom prst="rect">
            <a:avLst/>
          </a:prstGeom>
          <a:solidFill>
            <a:schemeClr val="bg1"/>
          </a:solidFill>
        </p:spPr>
        <p:txBody>
          <a:bodyPr wrap="square" lIns="9144" tIns="9144" rIns="9144" bIns="9144" rtlCol="0">
            <a:spAutoFit/>
          </a:bodyPr>
          <a:lstStyle/>
          <a:p>
            <a:pPr algn="ctr"/>
            <a:r>
              <a:rPr lang="en-US" sz="1600" b="1" dirty="0"/>
              <a:t>Year 2025</a:t>
            </a:r>
          </a:p>
          <a:p>
            <a:pPr algn="ctr"/>
            <a:r>
              <a:rPr lang="en-US" sz="1600" dirty="0"/>
              <a:t>Trend rainfall and Ensemble median temperature</a:t>
            </a:r>
          </a:p>
        </p:txBody>
      </p:sp>
      <p:sp>
        <p:nvSpPr>
          <p:cNvPr id="21" name="TextBox 20">
            <a:extLst>
              <a:ext uri="{FF2B5EF4-FFF2-40B4-BE49-F238E27FC236}">
                <a16:creationId xmlns:a16="http://schemas.microsoft.com/office/drawing/2014/main" id="{4A59BF0D-6AC6-194C-AA17-24AF33C029AD}"/>
              </a:ext>
            </a:extLst>
          </p:cNvPr>
          <p:cNvSpPr txBox="1"/>
          <p:nvPr/>
        </p:nvSpPr>
        <p:spPr>
          <a:xfrm>
            <a:off x="2701994" y="3794472"/>
            <a:ext cx="1762486" cy="1003352"/>
          </a:xfrm>
          <a:prstGeom prst="rect">
            <a:avLst/>
          </a:prstGeom>
          <a:solidFill>
            <a:schemeClr val="bg1"/>
          </a:solidFill>
        </p:spPr>
        <p:txBody>
          <a:bodyPr wrap="square" lIns="9144" tIns="9144" rIns="9144" bIns="9144" rtlCol="0">
            <a:spAutoFit/>
          </a:bodyPr>
          <a:lstStyle/>
          <a:p>
            <a:pPr algn="ctr"/>
            <a:r>
              <a:rPr lang="en-US" sz="1600" b="1" dirty="0"/>
              <a:t>Year 2050</a:t>
            </a:r>
          </a:p>
          <a:p>
            <a:pPr algn="ctr"/>
            <a:r>
              <a:rPr lang="en-US" sz="1600" dirty="0"/>
              <a:t>Ensemble median rainfall &amp; temperature</a:t>
            </a:r>
          </a:p>
        </p:txBody>
      </p:sp>
      <p:sp>
        <p:nvSpPr>
          <p:cNvPr id="22" name="TextBox 21">
            <a:extLst>
              <a:ext uri="{FF2B5EF4-FFF2-40B4-BE49-F238E27FC236}">
                <a16:creationId xmlns:a16="http://schemas.microsoft.com/office/drawing/2014/main" id="{0B13BE98-AA47-514F-99A3-A8E615F0F206}"/>
              </a:ext>
            </a:extLst>
          </p:cNvPr>
          <p:cNvSpPr txBox="1"/>
          <p:nvPr/>
        </p:nvSpPr>
        <p:spPr>
          <a:xfrm>
            <a:off x="5355612" y="3801425"/>
            <a:ext cx="1566206" cy="1003352"/>
          </a:xfrm>
          <a:prstGeom prst="rect">
            <a:avLst/>
          </a:prstGeom>
          <a:solidFill>
            <a:schemeClr val="bg1"/>
          </a:solidFill>
        </p:spPr>
        <p:txBody>
          <a:bodyPr wrap="square" lIns="9144" tIns="9144" rIns="9144" bIns="9144" rtlCol="0">
            <a:spAutoFit/>
          </a:bodyPr>
          <a:lstStyle/>
          <a:p>
            <a:pPr algn="ctr"/>
            <a:r>
              <a:rPr lang="en-US" sz="1600" b="1" dirty="0"/>
              <a:t>Year 2025</a:t>
            </a:r>
          </a:p>
          <a:p>
            <a:pPr algn="ctr"/>
            <a:r>
              <a:rPr lang="en-US" sz="1600" dirty="0"/>
              <a:t>Trend rainfall and Ensemble median temperature</a:t>
            </a:r>
          </a:p>
        </p:txBody>
      </p:sp>
      <p:sp>
        <p:nvSpPr>
          <p:cNvPr id="23" name="TextBox 22">
            <a:extLst>
              <a:ext uri="{FF2B5EF4-FFF2-40B4-BE49-F238E27FC236}">
                <a16:creationId xmlns:a16="http://schemas.microsoft.com/office/drawing/2014/main" id="{61978E4F-640B-FA44-9A5D-F44E327BD502}"/>
              </a:ext>
            </a:extLst>
          </p:cNvPr>
          <p:cNvSpPr txBox="1"/>
          <p:nvPr/>
        </p:nvSpPr>
        <p:spPr>
          <a:xfrm>
            <a:off x="7185096" y="3794472"/>
            <a:ext cx="1762486" cy="1003352"/>
          </a:xfrm>
          <a:prstGeom prst="rect">
            <a:avLst/>
          </a:prstGeom>
          <a:solidFill>
            <a:schemeClr val="bg1"/>
          </a:solidFill>
        </p:spPr>
        <p:txBody>
          <a:bodyPr wrap="square" lIns="9144" tIns="9144" rIns="9144" bIns="9144" rtlCol="0">
            <a:spAutoFit/>
          </a:bodyPr>
          <a:lstStyle/>
          <a:p>
            <a:pPr algn="ctr"/>
            <a:r>
              <a:rPr lang="en-US" sz="1600" b="1" dirty="0"/>
              <a:t>Year 2050</a:t>
            </a:r>
          </a:p>
          <a:p>
            <a:pPr algn="ctr"/>
            <a:r>
              <a:rPr lang="en-US" sz="1600" dirty="0"/>
              <a:t>Ensemble median rainfall &amp; temperature</a:t>
            </a:r>
          </a:p>
        </p:txBody>
      </p:sp>
      <p:sp>
        <p:nvSpPr>
          <p:cNvPr id="7" name="TextBox 6">
            <a:extLst>
              <a:ext uri="{FF2B5EF4-FFF2-40B4-BE49-F238E27FC236}">
                <a16:creationId xmlns:a16="http://schemas.microsoft.com/office/drawing/2014/main" id="{46714475-5082-9F42-9B86-9B1275B91456}"/>
              </a:ext>
            </a:extLst>
          </p:cNvPr>
          <p:cNvSpPr txBox="1"/>
          <p:nvPr/>
        </p:nvSpPr>
        <p:spPr>
          <a:xfrm>
            <a:off x="634765" y="1189557"/>
            <a:ext cx="3866315" cy="369332"/>
          </a:xfrm>
          <a:prstGeom prst="rect">
            <a:avLst/>
          </a:prstGeom>
          <a:solidFill>
            <a:schemeClr val="bg1"/>
          </a:solidFill>
        </p:spPr>
        <p:txBody>
          <a:bodyPr wrap="none" rtlCol="0">
            <a:spAutoFit/>
          </a:bodyPr>
          <a:lstStyle/>
          <a:p>
            <a:r>
              <a:rPr lang="en-US" b="1" dirty="0"/>
              <a:t>Simulated changes in nitrogen delivery</a:t>
            </a:r>
          </a:p>
        </p:txBody>
      </p:sp>
      <p:sp>
        <p:nvSpPr>
          <p:cNvPr id="26" name="TextBox 25">
            <a:extLst>
              <a:ext uri="{FF2B5EF4-FFF2-40B4-BE49-F238E27FC236}">
                <a16:creationId xmlns:a16="http://schemas.microsoft.com/office/drawing/2014/main" id="{E57D944D-2C3A-1F41-9555-9D5293978AC9}"/>
              </a:ext>
            </a:extLst>
          </p:cNvPr>
          <p:cNvSpPr txBox="1"/>
          <p:nvPr/>
        </p:nvSpPr>
        <p:spPr>
          <a:xfrm>
            <a:off x="4930367" y="1189557"/>
            <a:ext cx="4199676" cy="369332"/>
          </a:xfrm>
          <a:prstGeom prst="rect">
            <a:avLst/>
          </a:prstGeom>
          <a:solidFill>
            <a:schemeClr val="bg1"/>
          </a:solidFill>
        </p:spPr>
        <p:txBody>
          <a:bodyPr wrap="none" rtlCol="0">
            <a:spAutoFit/>
          </a:bodyPr>
          <a:lstStyle/>
          <a:p>
            <a:r>
              <a:rPr lang="en-US" b="1" dirty="0"/>
              <a:t>Simulated changes in phosphorus delivery</a:t>
            </a:r>
          </a:p>
        </p:txBody>
      </p:sp>
      <p:sp>
        <p:nvSpPr>
          <p:cNvPr id="29" name="TextBox 28">
            <a:extLst>
              <a:ext uri="{FF2B5EF4-FFF2-40B4-BE49-F238E27FC236}">
                <a16:creationId xmlns:a16="http://schemas.microsoft.com/office/drawing/2014/main" id="{8F79FE02-043D-7B42-865A-910591D157F0}"/>
              </a:ext>
            </a:extLst>
          </p:cNvPr>
          <p:cNvSpPr txBox="1"/>
          <p:nvPr/>
        </p:nvSpPr>
        <p:spPr>
          <a:xfrm>
            <a:off x="64178" y="6341194"/>
            <a:ext cx="3526863" cy="461665"/>
          </a:xfrm>
          <a:prstGeom prst="rect">
            <a:avLst/>
          </a:prstGeom>
          <a:noFill/>
        </p:spPr>
        <p:txBody>
          <a:bodyPr wrap="none" rtlCol="0">
            <a:spAutoFit/>
          </a:bodyPr>
          <a:lstStyle/>
          <a:p>
            <a:r>
              <a:rPr lang="en-US" sz="1200" b="1" i="1" dirty="0"/>
              <a:t>Trend</a:t>
            </a:r>
            <a:r>
              <a:rPr lang="en-US" sz="1200" i="1" dirty="0"/>
              <a:t>: projection of extrapolation of long-term trends</a:t>
            </a:r>
          </a:p>
          <a:p>
            <a:r>
              <a:rPr lang="en-US" sz="1200" b="1" i="1" dirty="0"/>
              <a:t>Ensemble</a:t>
            </a:r>
            <a:r>
              <a:rPr lang="en-US" sz="1200" i="1" dirty="0"/>
              <a:t>: 31-member ensemble of RCP4.5 GCMs</a:t>
            </a:r>
          </a:p>
        </p:txBody>
      </p:sp>
    </p:spTree>
    <p:extLst>
      <p:ext uri="{BB962C8B-B14F-4D97-AF65-F5344CB8AC3E}">
        <p14:creationId xmlns:p14="http://schemas.microsoft.com/office/powerpoint/2010/main" val="763708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27AC-A672-41B1-9060-5C49946346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D2C832-E704-40F7-A02F-CA707B509B9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3BBB21D-E14D-4130-8B9D-70308DA79E4D}"/>
              </a:ext>
            </a:extLst>
          </p:cNvPr>
          <p:cNvSpPr>
            <a:spLocks noGrp="1"/>
          </p:cNvSpPr>
          <p:nvPr>
            <p:ph type="sldNum" sz="quarter" idx="12"/>
          </p:nvPr>
        </p:nvSpPr>
        <p:spPr/>
        <p:txBody>
          <a:bodyPr/>
          <a:lstStyle/>
          <a:p>
            <a:fld id="{7CA78350-4552-420E-BD14-6B06126264AB}" type="slidenum">
              <a:rPr lang="en-US" smtClean="0"/>
              <a:t>4</a:t>
            </a:fld>
            <a:endParaRPr lang="en-US"/>
          </a:p>
        </p:txBody>
      </p:sp>
      <p:pic>
        <p:nvPicPr>
          <p:cNvPr id="5" name="Picture 4">
            <a:extLst>
              <a:ext uri="{FF2B5EF4-FFF2-40B4-BE49-F238E27FC236}">
                <a16:creationId xmlns:a16="http://schemas.microsoft.com/office/drawing/2014/main" id="{7E5ACF8A-4703-4B9E-BED0-D945E6C8ACCC}"/>
              </a:ext>
            </a:extLst>
          </p:cNvPr>
          <p:cNvPicPr>
            <a:picLocks noChangeAspect="1"/>
          </p:cNvPicPr>
          <p:nvPr/>
        </p:nvPicPr>
        <p:blipFill rotWithShape="1">
          <a:blip r:embed="rId2"/>
          <a:srcRect t="3206" b="3460"/>
          <a:stretch/>
        </p:blipFill>
        <p:spPr>
          <a:xfrm>
            <a:off x="-1" y="0"/>
            <a:ext cx="9184821" cy="6858000"/>
          </a:xfrm>
          <a:prstGeom prst="rect">
            <a:avLst/>
          </a:prstGeom>
        </p:spPr>
      </p:pic>
    </p:spTree>
    <p:extLst>
      <p:ext uri="{BB962C8B-B14F-4D97-AF65-F5344CB8AC3E}">
        <p14:creationId xmlns:p14="http://schemas.microsoft.com/office/powerpoint/2010/main" val="1875199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8" name="Oval 7">
            <a:extLst>
              <a:ext uri="{FF2B5EF4-FFF2-40B4-BE49-F238E27FC236}">
                <a16:creationId xmlns:a16="http://schemas.microsoft.com/office/drawing/2014/main" id="{59DD3A81-744F-426F-9F88-D4107A545086}"/>
              </a:ext>
            </a:extLst>
          </p:cNvPr>
          <p:cNvSpPr/>
          <p:nvPr/>
        </p:nvSpPr>
        <p:spPr>
          <a:xfrm>
            <a:off x="98513" y="2228805"/>
            <a:ext cx="1455554" cy="72721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sp>
        <p:nvSpPr>
          <p:cNvPr id="10" name="Oval 9">
            <a:extLst>
              <a:ext uri="{FF2B5EF4-FFF2-40B4-BE49-F238E27FC236}">
                <a16:creationId xmlns:a16="http://schemas.microsoft.com/office/drawing/2014/main" id="{7B72077E-331D-4642-947A-AE7FCE14435C}"/>
              </a:ext>
            </a:extLst>
          </p:cNvPr>
          <p:cNvSpPr/>
          <p:nvPr/>
        </p:nvSpPr>
        <p:spPr>
          <a:xfrm>
            <a:off x="1338127" y="3609544"/>
            <a:ext cx="2289062" cy="96592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Process-based response of flow and sediment</a:t>
            </a:r>
          </a:p>
        </p:txBody>
      </p:sp>
      <p:sp>
        <p:nvSpPr>
          <p:cNvPr id="11" name="Oval 10">
            <a:extLst>
              <a:ext uri="{FF2B5EF4-FFF2-40B4-BE49-F238E27FC236}">
                <a16:creationId xmlns:a16="http://schemas.microsoft.com/office/drawing/2014/main" id="{23473C9D-3ED4-4A14-AF8E-0AF21A36D502}"/>
              </a:ext>
            </a:extLst>
          </p:cNvPr>
          <p:cNvSpPr/>
          <p:nvPr/>
        </p:nvSpPr>
        <p:spPr>
          <a:xfrm>
            <a:off x="4439573" y="3613519"/>
            <a:ext cx="2223846" cy="96591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Specified response to flow and sediment</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426C819-4C17-42FF-AEC1-2A526CF94FEA}"/>
              </a:ext>
            </a:extLst>
          </p:cNvPr>
          <p:cNvCxnSpPr>
            <a:cxnSpLocks/>
            <a:stCxn id="8" idx="6"/>
            <a:endCxn id="101" idx="2"/>
          </p:cNvCxnSpPr>
          <p:nvPr/>
        </p:nvCxnSpPr>
        <p:spPr>
          <a:xfrm>
            <a:off x="1554067" y="2592412"/>
            <a:ext cx="634312"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A7A87E-5476-4C64-8750-7EE3BB565D9C}"/>
              </a:ext>
            </a:extLst>
          </p:cNvPr>
          <p:cNvCxnSpPr>
            <a:cxnSpLocks/>
            <a:stCxn id="7" idx="4"/>
            <a:endCxn id="101" idx="6"/>
          </p:cNvCxnSpPr>
          <p:nvPr/>
        </p:nvCxnSpPr>
        <p:spPr>
          <a:xfrm rot="5400000">
            <a:off x="5104442" y="1430153"/>
            <a:ext cx="208049" cy="21164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495D281-D10D-4EE2-BE13-AA1D7917A089}"/>
              </a:ext>
            </a:extLst>
          </p:cNvPr>
          <p:cNvCxnSpPr>
            <a:cxnSpLocks/>
            <a:stCxn id="10" idx="6"/>
            <a:endCxn id="11" idx="2"/>
          </p:cNvCxnSpPr>
          <p:nvPr/>
        </p:nvCxnSpPr>
        <p:spPr>
          <a:xfrm>
            <a:off x="3627189" y="4092504"/>
            <a:ext cx="812384" cy="397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5C1D8DD-C6F2-4B21-A9FA-942C958D8598}"/>
              </a:ext>
            </a:extLst>
          </p:cNvPr>
          <p:cNvCxnSpPr>
            <a:cxnSpLocks/>
            <a:stCxn id="11" idx="4"/>
            <a:endCxn id="28" idx="0"/>
          </p:cNvCxnSpPr>
          <p:nvPr/>
        </p:nvCxnSpPr>
        <p:spPr>
          <a:xfrm rot="5400000">
            <a:off x="4932240" y="4327332"/>
            <a:ext cx="367151" cy="87136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9AA9E3F-0135-40F2-BA60-D0C26FD95598}"/>
              </a:ext>
            </a:extLst>
          </p:cNvPr>
          <p:cNvSpPr/>
          <p:nvPr/>
        </p:nvSpPr>
        <p:spPr>
          <a:xfrm>
            <a:off x="3477959" y="4946589"/>
            <a:ext cx="2404349" cy="72530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Estuarine Process-based model</a:t>
            </a:r>
          </a:p>
        </p:txBody>
      </p:sp>
      <p:cxnSp>
        <p:nvCxnSpPr>
          <p:cNvPr id="30" name="Connector: Elbow 29">
            <a:extLst>
              <a:ext uri="{FF2B5EF4-FFF2-40B4-BE49-F238E27FC236}">
                <a16:creationId xmlns:a16="http://schemas.microsoft.com/office/drawing/2014/main" id="{63B2CA7A-1905-4A3D-A1E5-C35932BC2558}"/>
              </a:ext>
            </a:extLst>
          </p:cNvPr>
          <p:cNvCxnSpPr>
            <a:cxnSpLocks/>
            <a:stCxn id="10" idx="3"/>
            <a:endCxn id="28" idx="2"/>
          </p:cNvCxnSpPr>
          <p:nvPr/>
        </p:nvCxnSpPr>
        <p:spPr>
          <a:xfrm rot="16200000" flipH="1">
            <a:off x="2138039" y="3969320"/>
            <a:ext cx="875233" cy="180460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856D90C-01BA-4C0B-B80B-1739791C09E1}"/>
              </a:ext>
            </a:extLst>
          </p:cNvPr>
          <p:cNvSpPr/>
          <p:nvPr/>
        </p:nvSpPr>
        <p:spPr>
          <a:xfrm>
            <a:off x="1032871" y="5950225"/>
            <a:ext cx="2314099" cy="77942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Effect on water quality standards</a:t>
            </a:r>
          </a:p>
        </p:txBody>
      </p:sp>
      <p:cxnSp>
        <p:nvCxnSpPr>
          <p:cNvPr id="36" name="Connector: Elbow 35">
            <a:extLst>
              <a:ext uri="{FF2B5EF4-FFF2-40B4-BE49-F238E27FC236}">
                <a16:creationId xmlns:a16="http://schemas.microsoft.com/office/drawing/2014/main" id="{5253FDF0-7991-43A5-8D02-58DF063BB1FE}"/>
              </a:ext>
            </a:extLst>
          </p:cNvPr>
          <p:cNvCxnSpPr>
            <a:cxnSpLocks/>
            <a:stCxn id="28" idx="3"/>
            <a:endCxn id="33" idx="7"/>
          </p:cNvCxnSpPr>
          <p:nvPr/>
        </p:nvCxnSpPr>
        <p:spPr>
          <a:xfrm rot="5400000">
            <a:off x="3169727" y="5404026"/>
            <a:ext cx="498693" cy="82199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5AB25536-ED22-437F-AED7-2DD9AD10F46B}"/>
              </a:ext>
            </a:extLst>
          </p:cNvPr>
          <p:cNvSpPr/>
          <p:nvPr/>
        </p:nvSpPr>
        <p:spPr>
          <a:xfrm>
            <a:off x="6865686" y="2968312"/>
            <a:ext cx="2127318" cy="83477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Human responses to climate change</a:t>
            </a:r>
          </a:p>
        </p:txBody>
      </p: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RCP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F77D7EEA-C4FB-46ED-8AFC-32C9D29CFC54}"/>
              </a:ext>
            </a:extLst>
          </p:cNvPr>
          <p:cNvCxnSpPr>
            <a:cxnSpLocks/>
            <a:stCxn id="52" idx="4"/>
            <a:endCxn id="51" idx="0"/>
          </p:cNvCxnSpPr>
          <p:nvPr/>
        </p:nvCxnSpPr>
        <p:spPr>
          <a:xfrm rot="16200000" flipH="1">
            <a:off x="6847521" y="1886487"/>
            <a:ext cx="1918079" cy="24556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861E20CC-0C47-4710-A90C-9C680850CEFE}"/>
              </a:ext>
            </a:extLst>
          </p:cNvPr>
          <p:cNvCxnSpPr>
            <a:cxnSpLocks/>
            <a:stCxn id="51" idx="2"/>
            <a:endCxn id="10" idx="7"/>
          </p:cNvCxnSpPr>
          <p:nvPr/>
        </p:nvCxnSpPr>
        <p:spPr>
          <a:xfrm rot="10800000" flipV="1">
            <a:off x="3291964" y="3385700"/>
            <a:ext cx="3573722" cy="3653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47F4E02-94F8-40A5-9CB0-58386EED5825}"/>
              </a:ext>
            </a:extLst>
          </p:cNvPr>
          <p:cNvCxnSpPr>
            <a:cxnSpLocks/>
            <a:stCxn id="51" idx="3"/>
            <a:endCxn id="11" idx="6"/>
          </p:cNvCxnSpPr>
          <p:nvPr/>
        </p:nvCxnSpPr>
        <p:spPr>
          <a:xfrm rot="5400000">
            <a:off x="6712501" y="3631755"/>
            <a:ext cx="415642" cy="5138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F906CBE-CA26-4A5A-8D42-F417C52DB3C5}"/>
              </a:ext>
            </a:extLst>
          </p:cNvPr>
          <p:cNvCxnSpPr>
            <a:cxnSpLocks/>
            <a:stCxn id="51" idx="4"/>
            <a:endCxn id="28" idx="6"/>
          </p:cNvCxnSpPr>
          <p:nvPr/>
        </p:nvCxnSpPr>
        <p:spPr>
          <a:xfrm rot="5400000">
            <a:off x="6152750" y="3532646"/>
            <a:ext cx="1506154" cy="204703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705A784B-5E62-4607-BD97-69F9EBCAA5BB}"/>
              </a:ext>
            </a:extLst>
          </p:cNvPr>
          <p:cNvSpPr/>
          <p:nvPr/>
        </p:nvSpPr>
        <p:spPr>
          <a:xfrm>
            <a:off x="2188379" y="2133146"/>
            <a:ext cx="1961851" cy="9185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126" name="Connector: Elbow 125">
            <a:extLst>
              <a:ext uri="{FF2B5EF4-FFF2-40B4-BE49-F238E27FC236}">
                <a16:creationId xmlns:a16="http://schemas.microsoft.com/office/drawing/2014/main" id="{773525EC-344C-480D-8C7A-92C8681F5ACF}"/>
              </a:ext>
            </a:extLst>
          </p:cNvPr>
          <p:cNvCxnSpPr>
            <a:cxnSpLocks/>
            <a:stCxn id="101" idx="3"/>
            <a:endCxn id="10" idx="0"/>
          </p:cNvCxnSpPr>
          <p:nvPr/>
        </p:nvCxnSpPr>
        <p:spPr>
          <a:xfrm rot="16200000" flipH="1">
            <a:off x="2132981" y="3259866"/>
            <a:ext cx="692381" cy="697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88E30E39-F7D8-4EED-8DA1-B4AFD10E036C}"/>
              </a:ext>
            </a:extLst>
          </p:cNvPr>
          <p:cNvSpPr/>
          <p:nvPr/>
        </p:nvSpPr>
        <p:spPr>
          <a:xfrm>
            <a:off x="5105963" y="5963477"/>
            <a:ext cx="2338671" cy="7538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Management Effort Adjustment</a:t>
            </a:r>
          </a:p>
        </p:txBody>
      </p:sp>
      <p:cxnSp>
        <p:nvCxnSpPr>
          <p:cNvPr id="150" name="Connector: Elbow 149">
            <a:extLst>
              <a:ext uri="{FF2B5EF4-FFF2-40B4-BE49-F238E27FC236}">
                <a16:creationId xmlns:a16="http://schemas.microsoft.com/office/drawing/2014/main" id="{2389E109-B79A-4F50-AD29-ADBB77DEA978}"/>
              </a:ext>
            </a:extLst>
          </p:cNvPr>
          <p:cNvCxnSpPr>
            <a:cxnSpLocks/>
            <a:stCxn id="33" idx="6"/>
            <a:endCxn id="144" idx="2"/>
          </p:cNvCxnSpPr>
          <p:nvPr/>
        </p:nvCxnSpPr>
        <p:spPr>
          <a:xfrm>
            <a:off x="3346970" y="6339935"/>
            <a:ext cx="1758993" cy="46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78DFF51-B927-4D8B-957E-64C3F5C2B33E}"/>
              </a:ext>
            </a:extLst>
          </p:cNvPr>
          <p:cNvSpPr>
            <a:spLocks noGrp="1"/>
          </p:cNvSpPr>
          <p:nvPr>
            <p:ph type="sldNum" sz="quarter" idx="12"/>
          </p:nvPr>
        </p:nvSpPr>
        <p:spPr/>
        <p:txBody>
          <a:bodyPr/>
          <a:lstStyle/>
          <a:p>
            <a:fld id="{7CA78350-4552-420E-BD14-6B06126264AB}" type="slidenum">
              <a:rPr lang="en-US" smtClean="0"/>
              <a:t>40</a:t>
            </a:fld>
            <a:endParaRPr lang="en-US"/>
          </a:p>
        </p:txBody>
      </p:sp>
      <p:sp>
        <p:nvSpPr>
          <p:cNvPr id="31" name="TextBox 30">
            <a:extLst>
              <a:ext uri="{FF2B5EF4-FFF2-40B4-BE49-F238E27FC236}">
                <a16:creationId xmlns:a16="http://schemas.microsoft.com/office/drawing/2014/main" id="{7007282C-4A48-4687-AAE8-762F9FF14C99}"/>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
        <p:nvSpPr>
          <p:cNvPr id="3" name="Arrow: Down 2">
            <a:extLst>
              <a:ext uri="{FF2B5EF4-FFF2-40B4-BE49-F238E27FC236}">
                <a16:creationId xmlns:a16="http://schemas.microsoft.com/office/drawing/2014/main" id="{D7B60973-6580-4064-961A-2B8D9D10A687}"/>
              </a:ext>
            </a:extLst>
          </p:cNvPr>
          <p:cNvSpPr/>
          <p:nvPr/>
        </p:nvSpPr>
        <p:spPr>
          <a:xfrm>
            <a:off x="8265814" y="1647731"/>
            <a:ext cx="497940" cy="11860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279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8A165-3D7F-4FAF-88C1-65F7D7808AE6}"/>
              </a:ext>
            </a:extLst>
          </p:cNvPr>
          <p:cNvSpPr>
            <a:spLocks noGrp="1"/>
          </p:cNvSpPr>
          <p:nvPr>
            <p:ph idx="1"/>
          </p:nvPr>
        </p:nvSpPr>
        <p:spPr>
          <a:xfrm>
            <a:off x="132288" y="2300566"/>
            <a:ext cx="2747953" cy="4339465"/>
          </a:xfrm>
        </p:spPr>
        <p:txBody>
          <a:bodyPr>
            <a:normAutofit/>
          </a:bodyPr>
          <a:lstStyle/>
          <a:p>
            <a:r>
              <a:rPr lang="en-US" sz="2000" dirty="0"/>
              <a:t>Nitrogen Sensitivities</a:t>
            </a:r>
          </a:p>
          <a:p>
            <a:r>
              <a:rPr lang="en-US" sz="2000" dirty="0"/>
              <a:t>Agriculture</a:t>
            </a:r>
          </a:p>
          <a:p>
            <a:pPr lvl="1"/>
            <a:r>
              <a:rPr lang="en-US" sz="1800" dirty="0">
                <a:solidFill>
                  <a:srgbClr val="FF0000"/>
                </a:solidFill>
              </a:rPr>
              <a:t>Fertilizer</a:t>
            </a:r>
          </a:p>
          <a:p>
            <a:pPr lvl="1"/>
            <a:r>
              <a:rPr lang="en-US" sz="1800" dirty="0">
                <a:solidFill>
                  <a:srgbClr val="FF0000"/>
                </a:solidFill>
              </a:rPr>
              <a:t>Manure</a:t>
            </a:r>
          </a:p>
          <a:p>
            <a:pPr lvl="1"/>
            <a:r>
              <a:rPr lang="en-US" sz="1800" dirty="0">
                <a:solidFill>
                  <a:srgbClr val="FF0000"/>
                </a:solidFill>
              </a:rPr>
              <a:t>Atmospheric Deposition</a:t>
            </a:r>
          </a:p>
          <a:p>
            <a:pPr lvl="1"/>
            <a:r>
              <a:rPr lang="en-US" sz="1800" dirty="0">
                <a:solidFill>
                  <a:srgbClr val="FF0000"/>
                </a:solidFill>
              </a:rPr>
              <a:t>Fixation</a:t>
            </a:r>
          </a:p>
          <a:p>
            <a:pPr lvl="1"/>
            <a:r>
              <a:rPr lang="en-US" sz="1800" dirty="0">
                <a:solidFill>
                  <a:srgbClr val="FF0000"/>
                </a:solidFill>
              </a:rPr>
              <a:t>Crop Cover</a:t>
            </a:r>
          </a:p>
          <a:p>
            <a:pPr lvl="1"/>
            <a:r>
              <a:rPr lang="en-US" sz="1800" dirty="0">
                <a:solidFill>
                  <a:srgbClr val="FF0000"/>
                </a:solidFill>
              </a:rPr>
              <a:t>Uptake</a:t>
            </a:r>
          </a:p>
          <a:p>
            <a:pPr lvl="1"/>
            <a:endParaRPr lang="en-US" sz="1800" dirty="0"/>
          </a:p>
        </p:txBody>
      </p:sp>
      <p:sp>
        <p:nvSpPr>
          <p:cNvPr id="12" name="Content Placeholder 2">
            <a:extLst>
              <a:ext uri="{FF2B5EF4-FFF2-40B4-BE49-F238E27FC236}">
                <a16:creationId xmlns:a16="http://schemas.microsoft.com/office/drawing/2014/main" id="{CCF40311-31B7-4805-997B-49CB7F78EDC8}"/>
              </a:ext>
            </a:extLst>
          </p:cNvPr>
          <p:cNvSpPr txBox="1">
            <a:spLocks/>
          </p:cNvSpPr>
          <p:nvPr/>
        </p:nvSpPr>
        <p:spPr>
          <a:xfrm>
            <a:off x="2766762" y="2300567"/>
            <a:ext cx="2747953" cy="4339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Nitrogen Sensitivities</a:t>
            </a:r>
          </a:p>
          <a:p>
            <a:r>
              <a:rPr lang="en-US" sz="2000" dirty="0"/>
              <a:t>Developed</a:t>
            </a:r>
          </a:p>
          <a:p>
            <a:pPr lvl="1"/>
            <a:r>
              <a:rPr lang="en-US" sz="1800" dirty="0">
                <a:solidFill>
                  <a:srgbClr val="FF0000"/>
                </a:solidFill>
              </a:rPr>
              <a:t>Fertilizer</a:t>
            </a:r>
          </a:p>
          <a:p>
            <a:pPr lvl="1"/>
            <a:r>
              <a:rPr lang="en-US" sz="1800" dirty="0">
                <a:solidFill>
                  <a:srgbClr val="FF0000"/>
                </a:solidFill>
              </a:rPr>
              <a:t>Atmospheric Deposition</a:t>
            </a:r>
          </a:p>
          <a:p>
            <a:pPr lvl="1"/>
            <a:r>
              <a:rPr lang="en-US" sz="1800" dirty="0">
                <a:solidFill>
                  <a:srgbClr val="FF0000"/>
                </a:solidFill>
              </a:rPr>
              <a:t>Crop Cover</a:t>
            </a:r>
          </a:p>
          <a:p>
            <a:pPr lvl="1"/>
            <a:r>
              <a:rPr lang="en-US" sz="1800" dirty="0">
                <a:solidFill>
                  <a:srgbClr val="FF0000"/>
                </a:solidFill>
              </a:rPr>
              <a:t>Uptake</a:t>
            </a:r>
          </a:p>
          <a:p>
            <a:r>
              <a:rPr lang="en-US" sz="2000" dirty="0"/>
              <a:t>Natural</a:t>
            </a:r>
          </a:p>
          <a:p>
            <a:pPr lvl="1"/>
            <a:r>
              <a:rPr lang="en-US" sz="1800" dirty="0">
                <a:solidFill>
                  <a:srgbClr val="FF0000"/>
                </a:solidFill>
              </a:rPr>
              <a:t>Atmospheric Deposition</a:t>
            </a:r>
          </a:p>
          <a:p>
            <a:endParaRPr lang="en-US" sz="2000" dirty="0"/>
          </a:p>
          <a:p>
            <a:pPr lvl="1"/>
            <a:endParaRPr lang="en-US" sz="1800" dirty="0"/>
          </a:p>
        </p:txBody>
      </p:sp>
      <p:sp>
        <p:nvSpPr>
          <p:cNvPr id="13" name="Content Placeholder 2">
            <a:extLst>
              <a:ext uri="{FF2B5EF4-FFF2-40B4-BE49-F238E27FC236}">
                <a16:creationId xmlns:a16="http://schemas.microsoft.com/office/drawing/2014/main" id="{3EF38E28-2283-42B9-854C-BF626D4ACC50}"/>
              </a:ext>
            </a:extLst>
          </p:cNvPr>
          <p:cNvSpPr txBox="1">
            <a:spLocks/>
          </p:cNvSpPr>
          <p:nvPr/>
        </p:nvSpPr>
        <p:spPr>
          <a:xfrm>
            <a:off x="5514715" y="2300566"/>
            <a:ext cx="3283654" cy="4339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Phosphorus Sensitivities</a:t>
            </a:r>
          </a:p>
          <a:p>
            <a:r>
              <a:rPr lang="en-US" sz="2000" dirty="0"/>
              <a:t>Agriculture</a:t>
            </a:r>
          </a:p>
          <a:p>
            <a:pPr lvl="1"/>
            <a:r>
              <a:rPr lang="en-US" sz="1800" dirty="0">
                <a:solidFill>
                  <a:srgbClr val="FF0000"/>
                </a:solidFill>
              </a:rPr>
              <a:t>Soil P</a:t>
            </a:r>
          </a:p>
          <a:p>
            <a:pPr lvl="1"/>
            <a:r>
              <a:rPr lang="en-US" sz="1800" dirty="0">
                <a:solidFill>
                  <a:srgbClr val="FF0000"/>
                </a:solidFill>
              </a:rPr>
              <a:t>Applied Water Extractable P</a:t>
            </a:r>
          </a:p>
          <a:p>
            <a:pPr lvl="1"/>
            <a:r>
              <a:rPr lang="en-US" sz="1800" dirty="0"/>
              <a:t>Stormflow</a:t>
            </a:r>
          </a:p>
          <a:p>
            <a:pPr lvl="1"/>
            <a:r>
              <a:rPr lang="en-US" sz="1800" dirty="0"/>
              <a:t>Sediment Washoff</a:t>
            </a:r>
          </a:p>
          <a:p>
            <a:r>
              <a:rPr lang="en-US" sz="2000" dirty="0"/>
              <a:t>Developed</a:t>
            </a:r>
          </a:p>
          <a:p>
            <a:pPr lvl="1"/>
            <a:r>
              <a:rPr lang="en-US" sz="1800" dirty="0">
                <a:solidFill>
                  <a:srgbClr val="FF0000"/>
                </a:solidFill>
              </a:rPr>
              <a:t>Fertilizer</a:t>
            </a:r>
          </a:p>
          <a:p>
            <a:r>
              <a:rPr lang="en-US" sz="2000" dirty="0"/>
              <a:t>Natural</a:t>
            </a:r>
          </a:p>
          <a:p>
            <a:pPr lvl="1"/>
            <a:r>
              <a:rPr lang="en-US" sz="1800" dirty="0"/>
              <a:t>Stormflow</a:t>
            </a:r>
          </a:p>
          <a:p>
            <a:pPr lvl="1"/>
            <a:r>
              <a:rPr lang="en-US" sz="1800" dirty="0"/>
              <a:t>Sediment Washoff</a:t>
            </a:r>
          </a:p>
          <a:p>
            <a:endParaRPr lang="en-US" sz="2000" dirty="0"/>
          </a:p>
          <a:p>
            <a:pPr lvl="1"/>
            <a:endParaRPr lang="en-US" sz="1800" dirty="0"/>
          </a:p>
        </p:txBody>
      </p:sp>
      <p:sp>
        <p:nvSpPr>
          <p:cNvPr id="16" name="Oval 15">
            <a:extLst>
              <a:ext uri="{FF2B5EF4-FFF2-40B4-BE49-F238E27FC236}">
                <a16:creationId xmlns:a16="http://schemas.microsoft.com/office/drawing/2014/main" id="{844AEAA0-9E09-4347-BCD0-8713BE2D3025}"/>
              </a:ext>
            </a:extLst>
          </p:cNvPr>
          <p:cNvSpPr/>
          <p:nvPr/>
        </p:nvSpPr>
        <p:spPr>
          <a:xfrm>
            <a:off x="3898368" y="268222"/>
            <a:ext cx="2127318" cy="83477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Human responses to climate change</a:t>
            </a:r>
          </a:p>
        </p:txBody>
      </p:sp>
      <p:sp>
        <p:nvSpPr>
          <p:cNvPr id="17" name="Content Placeholder 2">
            <a:extLst>
              <a:ext uri="{FF2B5EF4-FFF2-40B4-BE49-F238E27FC236}">
                <a16:creationId xmlns:a16="http://schemas.microsoft.com/office/drawing/2014/main" id="{6C4AAE97-6771-4D30-8EBA-2C2188F66CC9}"/>
              </a:ext>
            </a:extLst>
          </p:cNvPr>
          <p:cNvSpPr txBox="1">
            <a:spLocks/>
          </p:cNvSpPr>
          <p:nvPr/>
        </p:nvSpPr>
        <p:spPr>
          <a:xfrm>
            <a:off x="3297218" y="1342397"/>
            <a:ext cx="5456935" cy="728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Sensitivities are built in, but need to know how they change in response to human actions</a:t>
            </a:r>
            <a:endParaRPr lang="en-US" sz="1800" dirty="0"/>
          </a:p>
          <a:p>
            <a:pPr lvl="1"/>
            <a:endParaRPr lang="en-US" sz="1800" dirty="0"/>
          </a:p>
        </p:txBody>
      </p:sp>
      <p:sp>
        <p:nvSpPr>
          <p:cNvPr id="5" name="Slide Number Placeholder 4">
            <a:extLst>
              <a:ext uri="{FF2B5EF4-FFF2-40B4-BE49-F238E27FC236}">
                <a16:creationId xmlns:a16="http://schemas.microsoft.com/office/drawing/2014/main" id="{D237609D-6740-4838-A01D-13EF4DE31111}"/>
              </a:ext>
            </a:extLst>
          </p:cNvPr>
          <p:cNvSpPr>
            <a:spLocks noGrp="1"/>
          </p:cNvSpPr>
          <p:nvPr>
            <p:ph type="sldNum" sz="quarter" idx="12"/>
          </p:nvPr>
        </p:nvSpPr>
        <p:spPr/>
        <p:txBody>
          <a:bodyPr/>
          <a:lstStyle/>
          <a:p>
            <a:fld id="{7CA78350-4552-420E-BD14-6B06126264AB}" type="slidenum">
              <a:rPr lang="en-US" smtClean="0"/>
              <a:t>41</a:t>
            </a:fld>
            <a:endParaRPr lang="en-US"/>
          </a:p>
        </p:txBody>
      </p:sp>
      <p:sp>
        <p:nvSpPr>
          <p:cNvPr id="11" name="TextBox 10">
            <a:extLst>
              <a:ext uri="{FF2B5EF4-FFF2-40B4-BE49-F238E27FC236}">
                <a16:creationId xmlns:a16="http://schemas.microsoft.com/office/drawing/2014/main" id="{CE154E55-2580-461B-9B9B-55B39A76CF3D}"/>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Tree>
    <p:extLst>
      <p:ext uri="{BB962C8B-B14F-4D97-AF65-F5344CB8AC3E}">
        <p14:creationId xmlns:p14="http://schemas.microsoft.com/office/powerpoint/2010/main" val="3144771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8" name="Oval 7">
            <a:extLst>
              <a:ext uri="{FF2B5EF4-FFF2-40B4-BE49-F238E27FC236}">
                <a16:creationId xmlns:a16="http://schemas.microsoft.com/office/drawing/2014/main" id="{59DD3A81-744F-426F-9F88-D4107A545086}"/>
              </a:ext>
            </a:extLst>
          </p:cNvPr>
          <p:cNvSpPr/>
          <p:nvPr/>
        </p:nvSpPr>
        <p:spPr>
          <a:xfrm>
            <a:off x="98513" y="2228805"/>
            <a:ext cx="1455554" cy="72721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sp>
        <p:nvSpPr>
          <p:cNvPr id="10" name="Oval 9">
            <a:extLst>
              <a:ext uri="{FF2B5EF4-FFF2-40B4-BE49-F238E27FC236}">
                <a16:creationId xmlns:a16="http://schemas.microsoft.com/office/drawing/2014/main" id="{7B72077E-331D-4642-947A-AE7FCE14435C}"/>
              </a:ext>
            </a:extLst>
          </p:cNvPr>
          <p:cNvSpPr/>
          <p:nvPr/>
        </p:nvSpPr>
        <p:spPr>
          <a:xfrm>
            <a:off x="1338127" y="3609544"/>
            <a:ext cx="2289062" cy="96592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Process-based response of flow and sediment</a:t>
            </a:r>
          </a:p>
        </p:txBody>
      </p:sp>
      <p:sp>
        <p:nvSpPr>
          <p:cNvPr id="11" name="Oval 10">
            <a:extLst>
              <a:ext uri="{FF2B5EF4-FFF2-40B4-BE49-F238E27FC236}">
                <a16:creationId xmlns:a16="http://schemas.microsoft.com/office/drawing/2014/main" id="{23473C9D-3ED4-4A14-AF8E-0AF21A36D502}"/>
              </a:ext>
            </a:extLst>
          </p:cNvPr>
          <p:cNvSpPr/>
          <p:nvPr/>
        </p:nvSpPr>
        <p:spPr>
          <a:xfrm>
            <a:off x="4439573" y="3613519"/>
            <a:ext cx="2223846" cy="96591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Specified response to flow and sediment</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426C819-4C17-42FF-AEC1-2A526CF94FEA}"/>
              </a:ext>
            </a:extLst>
          </p:cNvPr>
          <p:cNvCxnSpPr>
            <a:cxnSpLocks/>
            <a:stCxn id="8" idx="6"/>
            <a:endCxn id="101" idx="2"/>
          </p:cNvCxnSpPr>
          <p:nvPr/>
        </p:nvCxnSpPr>
        <p:spPr>
          <a:xfrm>
            <a:off x="1554067" y="2592412"/>
            <a:ext cx="634312"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A7A87E-5476-4C64-8750-7EE3BB565D9C}"/>
              </a:ext>
            </a:extLst>
          </p:cNvPr>
          <p:cNvCxnSpPr>
            <a:cxnSpLocks/>
            <a:stCxn id="7" idx="4"/>
            <a:endCxn id="101" idx="6"/>
          </p:cNvCxnSpPr>
          <p:nvPr/>
        </p:nvCxnSpPr>
        <p:spPr>
          <a:xfrm rot="5400000">
            <a:off x="5104442" y="1430153"/>
            <a:ext cx="208049" cy="21164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495D281-D10D-4EE2-BE13-AA1D7917A089}"/>
              </a:ext>
            </a:extLst>
          </p:cNvPr>
          <p:cNvCxnSpPr>
            <a:cxnSpLocks/>
            <a:stCxn id="10" idx="6"/>
            <a:endCxn id="11" idx="2"/>
          </p:cNvCxnSpPr>
          <p:nvPr/>
        </p:nvCxnSpPr>
        <p:spPr>
          <a:xfrm>
            <a:off x="3627189" y="4092504"/>
            <a:ext cx="812384" cy="397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5C1D8DD-C6F2-4B21-A9FA-942C958D8598}"/>
              </a:ext>
            </a:extLst>
          </p:cNvPr>
          <p:cNvCxnSpPr>
            <a:cxnSpLocks/>
            <a:stCxn id="11" idx="4"/>
            <a:endCxn id="28" idx="0"/>
          </p:cNvCxnSpPr>
          <p:nvPr/>
        </p:nvCxnSpPr>
        <p:spPr>
          <a:xfrm rot="5400000">
            <a:off x="4932240" y="4327332"/>
            <a:ext cx="367151" cy="87136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9AA9E3F-0135-40F2-BA60-D0C26FD95598}"/>
              </a:ext>
            </a:extLst>
          </p:cNvPr>
          <p:cNvSpPr/>
          <p:nvPr/>
        </p:nvSpPr>
        <p:spPr>
          <a:xfrm>
            <a:off x="3477959" y="4946589"/>
            <a:ext cx="2404349" cy="72530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Estuarine Process-based model</a:t>
            </a:r>
          </a:p>
        </p:txBody>
      </p:sp>
      <p:cxnSp>
        <p:nvCxnSpPr>
          <p:cNvPr id="30" name="Connector: Elbow 29">
            <a:extLst>
              <a:ext uri="{FF2B5EF4-FFF2-40B4-BE49-F238E27FC236}">
                <a16:creationId xmlns:a16="http://schemas.microsoft.com/office/drawing/2014/main" id="{63B2CA7A-1905-4A3D-A1E5-C35932BC2558}"/>
              </a:ext>
            </a:extLst>
          </p:cNvPr>
          <p:cNvCxnSpPr>
            <a:cxnSpLocks/>
            <a:stCxn id="10" idx="3"/>
            <a:endCxn id="28" idx="2"/>
          </p:cNvCxnSpPr>
          <p:nvPr/>
        </p:nvCxnSpPr>
        <p:spPr>
          <a:xfrm rot="16200000" flipH="1">
            <a:off x="2138039" y="3969320"/>
            <a:ext cx="875233" cy="180460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856D90C-01BA-4C0B-B80B-1739791C09E1}"/>
              </a:ext>
            </a:extLst>
          </p:cNvPr>
          <p:cNvSpPr/>
          <p:nvPr/>
        </p:nvSpPr>
        <p:spPr>
          <a:xfrm>
            <a:off x="1032871" y="5950225"/>
            <a:ext cx="2314099" cy="77942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Effect on water quality standards</a:t>
            </a:r>
          </a:p>
        </p:txBody>
      </p:sp>
      <p:cxnSp>
        <p:nvCxnSpPr>
          <p:cNvPr id="36" name="Connector: Elbow 35">
            <a:extLst>
              <a:ext uri="{FF2B5EF4-FFF2-40B4-BE49-F238E27FC236}">
                <a16:creationId xmlns:a16="http://schemas.microsoft.com/office/drawing/2014/main" id="{5253FDF0-7991-43A5-8D02-58DF063BB1FE}"/>
              </a:ext>
            </a:extLst>
          </p:cNvPr>
          <p:cNvCxnSpPr>
            <a:cxnSpLocks/>
            <a:stCxn id="28" idx="3"/>
            <a:endCxn id="33" idx="7"/>
          </p:cNvCxnSpPr>
          <p:nvPr/>
        </p:nvCxnSpPr>
        <p:spPr>
          <a:xfrm rot="5400000">
            <a:off x="3169727" y="5404026"/>
            <a:ext cx="498693" cy="82199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5AB25536-ED22-437F-AED7-2DD9AD10F46B}"/>
              </a:ext>
            </a:extLst>
          </p:cNvPr>
          <p:cNvSpPr/>
          <p:nvPr/>
        </p:nvSpPr>
        <p:spPr>
          <a:xfrm>
            <a:off x="6865686" y="2968312"/>
            <a:ext cx="2127318" cy="83477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Human responses to climate change</a:t>
            </a:r>
          </a:p>
        </p:txBody>
      </p: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RCP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F77D7EEA-C4FB-46ED-8AFC-32C9D29CFC54}"/>
              </a:ext>
            </a:extLst>
          </p:cNvPr>
          <p:cNvCxnSpPr>
            <a:cxnSpLocks/>
            <a:stCxn id="52" idx="4"/>
            <a:endCxn id="51" idx="0"/>
          </p:cNvCxnSpPr>
          <p:nvPr/>
        </p:nvCxnSpPr>
        <p:spPr>
          <a:xfrm rot="16200000" flipH="1">
            <a:off x="6847521" y="1886487"/>
            <a:ext cx="1918079" cy="24556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861E20CC-0C47-4710-A90C-9C680850CEFE}"/>
              </a:ext>
            </a:extLst>
          </p:cNvPr>
          <p:cNvCxnSpPr>
            <a:cxnSpLocks/>
            <a:stCxn id="51" idx="2"/>
            <a:endCxn id="10" idx="7"/>
          </p:cNvCxnSpPr>
          <p:nvPr/>
        </p:nvCxnSpPr>
        <p:spPr>
          <a:xfrm rot="10800000" flipV="1">
            <a:off x="3291964" y="3385700"/>
            <a:ext cx="3573722" cy="3653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47F4E02-94F8-40A5-9CB0-58386EED5825}"/>
              </a:ext>
            </a:extLst>
          </p:cNvPr>
          <p:cNvCxnSpPr>
            <a:cxnSpLocks/>
            <a:stCxn id="51" idx="3"/>
            <a:endCxn id="11" idx="6"/>
          </p:cNvCxnSpPr>
          <p:nvPr/>
        </p:nvCxnSpPr>
        <p:spPr>
          <a:xfrm rot="5400000">
            <a:off x="6712501" y="3631755"/>
            <a:ext cx="415642" cy="5138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F906CBE-CA26-4A5A-8D42-F417C52DB3C5}"/>
              </a:ext>
            </a:extLst>
          </p:cNvPr>
          <p:cNvCxnSpPr>
            <a:cxnSpLocks/>
            <a:stCxn id="51" idx="4"/>
            <a:endCxn id="28" idx="6"/>
          </p:cNvCxnSpPr>
          <p:nvPr/>
        </p:nvCxnSpPr>
        <p:spPr>
          <a:xfrm rot="5400000">
            <a:off x="6152750" y="3532646"/>
            <a:ext cx="1506154" cy="204703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705A784B-5E62-4607-BD97-69F9EBCAA5BB}"/>
              </a:ext>
            </a:extLst>
          </p:cNvPr>
          <p:cNvSpPr/>
          <p:nvPr/>
        </p:nvSpPr>
        <p:spPr>
          <a:xfrm>
            <a:off x="2188379" y="2133146"/>
            <a:ext cx="1961851" cy="9185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126" name="Connector: Elbow 125">
            <a:extLst>
              <a:ext uri="{FF2B5EF4-FFF2-40B4-BE49-F238E27FC236}">
                <a16:creationId xmlns:a16="http://schemas.microsoft.com/office/drawing/2014/main" id="{773525EC-344C-480D-8C7A-92C8681F5ACF}"/>
              </a:ext>
            </a:extLst>
          </p:cNvPr>
          <p:cNvCxnSpPr>
            <a:cxnSpLocks/>
            <a:stCxn id="101" idx="3"/>
            <a:endCxn id="10" idx="0"/>
          </p:cNvCxnSpPr>
          <p:nvPr/>
        </p:nvCxnSpPr>
        <p:spPr>
          <a:xfrm rot="16200000" flipH="1">
            <a:off x="2132981" y="3259866"/>
            <a:ext cx="692381" cy="697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88E30E39-F7D8-4EED-8DA1-B4AFD10E036C}"/>
              </a:ext>
            </a:extLst>
          </p:cNvPr>
          <p:cNvSpPr/>
          <p:nvPr/>
        </p:nvSpPr>
        <p:spPr>
          <a:xfrm>
            <a:off x="5105963" y="5963477"/>
            <a:ext cx="2338671" cy="7538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Management Effort Adjustment</a:t>
            </a:r>
          </a:p>
        </p:txBody>
      </p:sp>
      <p:cxnSp>
        <p:nvCxnSpPr>
          <p:cNvPr id="150" name="Connector: Elbow 149">
            <a:extLst>
              <a:ext uri="{FF2B5EF4-FFF2-40B4-BE49-F238E27FC236}">
                <a16:creationId xmlns:a16="http://schemas.microsoft.com/office/drawing/2014/main" id="{2389E109-B79A-4F50-AD29-ADBB77DEA978}"/>
              </a:ext>
            </a:extLst>
          </p:cNvPr>
          <p:cNvCxnSpPr>
            <a:cxnSpLocks/>
            <a:stCxn id="33" idx="6"/>
            <a:endCxn id="144" idx="2"/>
          </p:cNvCxnSpPr>
          <p:nvPr/>
        </p:nvCxnSpPr>
        <p:spPr>
          <a:xfrm>
            <a:off x="3346970" y="6339935"/>
            <a:ext cx="1758993" cy="46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CE56583-2D40-43B1-9132-DDE64852DD7E}"/>
              </a:ext>
            </a:extLst>
          </p:cNvPr>
          <p:cNvSpPr>
            <a:spLocks noGrp="1"/>
          </p:cNvSpPr>
          <p:nvPr>
            <p:ph type="sldNum" sz="quarter" idx="12"/>
          </p:nvPr>
        </p:nvSpPr>
        <p:spPr/>
        <p:txBody>
          <a:bodyPr/>
          <a:lstStyle/>
          <a:p>
            <a:fld id="{7CA78350-4552-420E-BD14-6B06126264AB}" type="slidenum">
              <a:rPr lang="en-US" smtClean="0"/>
              <a:t>42</a:t>
            </a:fld>
            <a:endParaRPr lang="en-US"/>
          </a:p>
        </p:txBody>
      </p:sp>
      <p:sp>
        <p:nvSpPr>
          <p:cNvPr id="31" name="TextBox 30">
            <a:extLst>
              <a:ext uri="{FF2B5EF4-FFF2-40B4-BE49-F238E27FC236}">
                <a16:creationId xmlns:a16="http://schemas.microsoft.com/office/drawing/2014/main" id="{C74069EF-8BB0-4DDB-B445-6DEB2E3BAC72}"/>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sp>
        <p:nvSpPr>
          <p:cNvPr id="29" name="Arrow: Down 28">
            <a:extLst>
              <a:ext uri="{FF2B5EF4-FFF2-40B4-BE49-F238E27FC236}">
                <a16:creationId xmlns:a16="http://schemas.microsoft.com/office/drawing/2014/main" id="{987DDF8C-5CE9-41FD-96A9-6617ADEEFD2B}"/>
              </a:ext>
            </a:extLst>
          </p:cNvPr>
          <p:cNvSpPr/>
          <p:nvPr/>
        </p:nvSpPr>
        <p:spPr>
          <a:xfrm rot="5145599">
            <a:off x="6208980" y="4426185"/>
            <a:ext cx="497940" cy="11860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744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28126" y="1114951"/>
            <a:ext cx="9054843" cy="5491109"/>
            <a:chOff x="362902" y="1192992"/>
            <a:chExt cx="8093011" cy="4977160"/>
          </a:xfrm>
        </p:grpSpPr>
        <p:graphicFrame>
          <p:nvGraphicFramePr>
            <p:cNvPr id="27" name="Chart 26"/>
            <p:cNvGraphicFramePr>
              <a:graphicFrameLocks/>
            </p:cNvGraphicFramePr>
            <p:nvPr>
              <p:extLst/>
            </p:nvPr>
          </p:nvGraphicFramePr>
          <p:xfrm>
            <a:off x="582930" y="1192992"/>
            <a:ext cx="7872983" cy="4800600"/>
          </p:xfrm>
          <a:graphic>
            <a:graphicData uri="http://schemas.openxmlformats.org/drawingml/2006/chart">
              <c:chart xmlns:c="http://schemas.openxmlformats.org/drawingml/2006/chart" xmlns:r="http://schemas.openxmlformats.org/officeDocument/2006/relationships" r:id="rId3"/>
            </a:graphicData>
          </a:graphic>
        </p:graphicFrame>
        <p:sp>
          <p:nvSpPr>
            <p:cNvPr id="4" name="Freeform 3"/>
            <p:cNvSpPr/>
            <p:nvPr/>
          </p:nvSpPr>
          <p:spPr>
            <a:xfrm>
              <a:off x="4267199" y="1418812"/>
              <a:ext cx="3951683" cy="3610388"/>
            </a:xfrm>
            <a:custGeom>
              <a:avLst/>
              <a:gdLst>
                <a:gd name="connsiteX0" fmla="*/ 6878499 w 8635738"/>
                <a:gd name="connsiteY0" fmla="*/ 1639223 h 4952863"/>
                <a:gd name="connsiteX1" fmla="*/ 7387383 w 8635738"/>
                <a:gd name="connsiteY1" fmla="*/ 1225755 h 4952863"/>
                <a:gd name="connsiteX2" fmla="*/ 7769046 w 8635738"/>
                <a:gd name="connsiteY2" fmla="*/ 891800 h 4952863"/>
                <a:gd name="connsiteX3" fmla="*/ 8269978 w 8635738"/>
                <a:gd name="connsiteY3" fmla="*/ 374965 h 4952863"/>
                <a:gd name="connsiteX4" fmla="*/ 8540322 w 8635738"/>
                <a:gd name="connsiteY4" fmla="*/ 72816 h 4952863"/>
                <a:gd name="connsiteX5" fmla="*/ 8580079 w 8635738"/>
                <a:gd name="connsiteY5" fmla="*/ 33059 h 4952863"/>
                <a:gd name="connsiteX6" fmla="*/ 8611884 w 8635738"/>
                <a:gd name="connsiteY6" fmla="*/ 1254 h 4952863"/>
                <a:gd name="connsiteX7" fmla="*/ 8627786 w 8635738"/>
                <a:gd name="connsiteY7" fmla="*/ 17157 h 4952863"/>
                <a:gd name="connsiteX8" fmla="*/ 8627786 w 8635738"/>
                <a:gd name="connsiteY8" fmla="*/ 112572 h 4952863"/>
                <a:gd name="connsiteX9" fmla="*/ 8627786 w 8635738"/>
                <a:gd name="connsiteY9" fmla="*/ 629407 h 4952863"/>
                <a:gd name="connsiteX10" fmla="*/ 8635738 w 8635738"/>
                <a:gd name="connsiteY10" fmla="*/ 1178047 h 4952863"/>
                <a:gd name="connsiteX11" fmla="*/ 8635738 w 8635738"/>
                <a:gd name="connsiteY11" fmla="*/ 1225755 h 4952863"/>
                <a:gd name="connsiteX12" fmla="*/ 8627786 w 8635738"/>
                <a:gd name="connsiteY12" fmla="*/ 1265511 h 4952863"/>
                <a:gd name="connsiteX13" fmla="*/ 8595981 w 8635738"/>
                <a:gd name="connsiteY13" fmla="*/ 1321171 h 4952863"/>
                <a:gd name="connsiteX14" fmla="*/ 8508517 w 8635738"/>
                <a:gd name="connsiteY14" fmla="*/ 1392732 h 4952863"/>
                <a:gd name="connsiteX15" fmla="*/ 7753143 w 8635738"/>
                <a:gd name="connsiteY15" fmla="*/ 1965226 h 4952863"/>
                <a:gd name="connsiteX16" fmla="*/ 7474847 w 8635738"/>
                <a:gd name="connsiteY16" fmla="*/ 2171960 h 4952863"/>
                <a:gd name="connsiteX17" fmla="*/ 6886451 w 8635738"/>
                <a:gd name="connsiteY17" fmla="*/ 2569525 h 4952863"/>
                <a:gd name="connsiteX18" fmla="*/ 6496837 w 8635738"/>
                <a:gd name="connsiteY18" fmla="*/ 2816016 h 4952863"/>
                <a:gd name="connsiteX19" fmla="*/ 5916392 w 8635738"/>
                <a:gd name="connsiteY19" fmla="*/ 3181776 h 4952863"/>
                <a:gd name="connsiteX20" fmla="*/ 5447265 w 8635738"/>
                <a:gd name="connsiteY20" fmla="*/ 3436217 h 4952863"/>
                <a:gd name="connsiteX21" fmla="*/ 4890673 w 8635738"/>
                <a:gd name="connsiteY21" fmla="*/ 3730416 h 4952863"/>
                <a:gd name="connsiteX22" fmla="*/ 4254569 w 8635738"/>
                <a:gd name="connsiteY22" fmla="*/ 4008711 h 4952863"/>
                <a:gd name="connsiteX23" fmla="*/ 3729783 w 8635738"/>
                <a:gd name="connsiteY23" fmla="*/ 4207494 h 4952863"/>
                <a:gd name="connsiteX24" fmla="*/ 3387877 w 8635738"/>
                <a:gd name="connsiteY24" fmla="*/ 4326764 h 4952863"/>
                <a:gd name="connsiteX25" fmla="*/ 2751773 w 8635738"/>
                <a:gd name="connsiteY25" fmla="*/ 4509644 h 4952863"/>
                <a:gd name="connsiteX26" fmla="*/ 2195181 w 8635738"/>
                <a:gd name="connsiteY26" fmla="*/ 4660718 h 4952863"/>
                <a:gd name="connsiteX27" fmla="*/ 1654493 w 8635738"/>
                <a:gd name="connsiteY27" fmla="*/ 4772037 h 4952863"/>
                <a:gd name="connsiteX28" fmla="*/ 859362 w 8635738"/>
                <a:gd name="connsiteY28" fmla="*/ 4859501 h 4952863"/>
                <a:gd name="connsiteX29" fmla="*/ 64232 w 8635738"/>
                <a:gd name="connsiteY29" fmla="*/ 4946965 h 4952863"/>
                <a:gd name="connsiteX30" fmla="*/ 64232 w 8635738"/>
                <a:gd name="connsiteY30" fmla="*/ 4939014 h 4952863"/>
                <a:gd name="connsiteX31" fmla="*/ 199404 w 8635738"/>
                <a:gd name="connsiteY31" fmla="*/ 4891306 h 4952863"/>
                <a:gd name="connsiteX32" fmla="*/ 970680 w 8635738"/>
                <a:gd name="connsiteY32" fmla="*/ 4716377 h 4952863"/>
                <a:gd name="connsiteX33" fmla="*/ 1869178 w 8635738"/>
                <a:gd name="connsiteY33" fmla="*/ 4493741 h 4952863"/>
                <a:gd name="connsiteX34" fmla="*/ 2552990 w 8635738"/>
                <a:gd name="connsiteY34" fmla="*/ 4255202 h 4952863"/>
                <a:gd name="connsiteX35" fmla="*/ 3411731 w 8635738"/>
                <a:gd name="connsiteY35" fmla="*/ 3889442 h 4952863"/>
                <a:gd name="connsiteX36" fmla="*/ 4270472 w 8635738"/>
                <a:gd name="connsiteY36" fmla="*/ 3444169 h 4952863"/>
                <a:gd name="connsiteX37" fmla="*/ 5121261 w 8635738"/>
                <a:gd name="connsiteY37" fmla="*/ 2919383 h 4952863"/>
                <a:gd name="connsiteX38" fmla="*/ 5574486 w 8635738"/>
                <a:gd name="connsiteY38" fmla="*/ 2617233 h 4952863"/>
                <a:gd name="connsiteX39" fmla="*/ 6083369 w 8635738"/>
                <a:gd name="connsiteY39" fmla="*/ 2251473 h 4952863"/>
                <a:gd name="connsiteX40" fmla="*/ 6878499 w 8635738"/>
                <a:gd name="connsiteY40" fmla="*/ 1639223 h 495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635738" h="4952863">
                  <a:moveTo>
                    <a:pt x="6878499" y="1639223"/>
                  </a:moveTo>
                  <a:cubicBezTo>
                    <a:pt x="7095835" y="1468270"/>
                    <a:pt x="7238958" y="1350326"/>
                    <a:pt x="7387383" y="1225755"/>
                  </a:cubicBezTo>
                  <a:cubicBezTo>
                    <a:pt x="7535808" y="1101184"/>
                    <a:pt x="7621947" y="1033598"/>
                    <a:pt x="7769046" y="891800"/>
                  </a:cubicBezTo>
                  <a:cubicBezTo>
                    <a:pt x="7916145" y="750002"/>
                    <a:pt x="8141432" y="511462"/>
                    <a:pt x="8269978" y="374965"/>
                  </a:cubicBezTo>
                  <a:cubicBezTo>
                    <a:pt x="8398524" y="238468"/>
                    <a:pt x="8488639" y="129800"/>
                    <a:pt x="8540322" y="72816"/>
                  </a:cubicBezTo>
                  <a:cubicBezTo>
                    <a:pt x="8592005" y="15832"/>
                    <a:pt x="8580079" y="33059"/>
                    <a:pt x="8580079" y="33059"/>
                  </a:cubicBezTo>
                  <a:cubicBezTo>
                    <a:pt x="8592006" y="21132"/>
                    <a:pt x="8603933" y="3904"/>
                    <a:pt x="8611884" y="1254"/>
                  </a:cubicBezTo>
                  <a:cubicBezTo>
                    <a:pt x="8619835" y="-1396"/>
                    <a:pt x="8625136" y="-1396"/>
                    <a:pt x="8627786" y="17157"/>
                  </a:cubicBezTo>
                  <a:cubicBezTo>
                    <a:pt x="8630436" y="35710"/>
                    <a:pt x="8627786" y="112572"/>
                    <a:pt x="8627786" y="112572"/>
                  </a:cubicBezTo>
                  <a:cubicBezTo>
                    <a:pt x="8627786" y="214614"/>
                    <a:pt x="8626461" y="451828"/>
                    <a:pt x="8627786" y="629407"/>
                  </a:cubicBezTo>
                  <a:cubicBezTo>
                    <a:pt x="8629111" y="806986"/>
                    <a:pt x="8634413" y="1078656"/>
                    <a:pt x="8635738" y="1178047"/>
                  </a:cubicBezTo>
                  <a:cubicBezTo>
                    <a:pt x="8637063" y="1277438"/>
                    <a:pt x="8637063" y="1211178"/>
                    <a:pt x="8635738" y="1225755"/>
                  </a:cubicBezTo>
                  <a:cubicBezTo>
                    <a:pt x="8634413" y="1240332"/>
                    <a:pt x="8634412" y="1249608"/>
                    <a:pt x="8627786" y="1265511"/>
                  </a:cubicBezTo>
                  <a:cubicBezTo>
                    <a:pt x="8621160" y="1281414"/>
                    <a:pt x="8615859" y="1299968"/>
                    <a:pt x="8595981" y="1321171"/>
                  </a:cubicBezTo>
                  <a:cubicBezTo>
                    <a:pt x="8576103" y="1342374"/>
                    <a:pt x="8508517" y="1392732"/>
                    <a:pt x="8508517" y="1392732"/>
                  </a:cubicBezTo>
                  <a:lnTo>
                    <a:pt x="7753143" y="1965226"/>
                  </a:lnTo>
                  <a:cubicBezTo>
                    <a:pt x="7580865" y="2095097"/>
                    <a:pt x="7619296" y="2071244"/>
                    <a:pt x="7474847" y="2171960"/>
                  </a:cubicBezTo>
                  <a:cubicBezTo>
                    <a:pt x="7330398" y="2272676"/>
                    <a:pt x="7049453" y="2462182"/>
                    <a:pt x="6886451" y="2569525"/>
                  </a:cubicBezTo>
                  <a:cubicBezTo>
                    <a:pt x="6723449" y="2676868"/>
                    <a:pt x="6496837" y="2816016"/>
                    <a:pt x="6496837" y="2816016"/>
                  </a:cubicBezTo>
                  <a:cubicBezTo>
                    <a:pt x="6335160" y="2918058"/>
                    <a:pt x="6091320" y="3078409"/>
                    <a:pt x="5916392" y="3181776"/>
                  </a:cubicBezTo>
                  <a:cubicBezTo>
                    <a:pt x="5741464" y="3285143"/>
                    <a:pt x="5447265" y="3436217"/>
                    <a:pt x="5447265" y="3436217"/>
                  </a:cubicBezTo>
                  <a:cubicBezTo>
                    <a:pt x="5276312" y="3527657"/>
                    <a:pt x="5089456" y="3635000"/>
                    <a:pt x="4890673" y="3730416"/>
                  </a:cubicBezTo>
                  <a:cubicBezTo>
                    <a:pt x="4691890" y="3825832"/>
                    <a:pt x="4448051" y="3929198"/>
                    <a:pt x="4254569" y="4008711"/>
                  </a:cubicBezTo>
                  <a:cubicBezTo>
                    <a:pt x="4061087" y="4088224"/>
                    <a:pt x="3874232" y="4154485"/>
                    <a:pt x="3729783" y="4207494"/>
                  </a:cubicBezTo>
                  <a:cubicBezTo>
                    <a:pt x="3585334" y="4260503"/>
                    <a:pt x="3550879" y="4276406"/>
                    <a:pt x="3387877" y="4326764"/>
                  </a:cubicBezTo>
                  <a:cubicBezTo>
                    <a:pt x="3224875" y="4377122"/>
                    <a:pt x="2751773" y="4509644"/>
                    <a:pt x="2751773" y="4509644"/>
                  </a:cubicBezTo>
                  <a:cubicBezTo>
                    <a:pt x="2552990" y="4565303"/>
                    <a:pt x="2378061" y="4616986"/>
                    <a:pt x="2195181" y="4660718"/>
                  </a:cubicBezTo>
                  <a:cubicBezTo>
                    <a:pt x="2012301" y="4704450"/>
                    <a:pt x="1877129" y="4738907"/>
                    <a:pt x="1654493" y="4772037"/>
                  </a:cubicBezTo>
                  <a:cubicBezTo>
                    <a:pt x="1431856" y="4805168"/>
                    <a:pt x="859362" y="4859501"/>
                    <a:pt x="859362" y="4859501"/>
                  </a:cubicBezTo>
                  <a:lnTo>
                    <a:pt x="64232" y="4946965"/>
                  </a:lnTo>
                  <a:cubicBezTo>
                    <a:pt x="-68290" y="4960217"/>
                    <a:pt x="41703" y="4948290"/>
                    <a:pt x="64232" y="4939014"/>
                  </a:cubicBezTo>
                  <a:cubicBezTo>
                    <a:pt x="86761" y="4929738"/>
                    <a:pt x="48329" y="4928412"/>
                    <a:pt x="199404" y="4891306"/>
                  </a:cubicBezTo>
                  <a:cubicBezTo>
                    <a:pt x="350479" y="4854200"/>
                    <a:pt x="970680" y="4716377"/>
                    <a:pt x="970680" y="4716377"/>
                  </a:cubicBezTo>
                  <a:cubicBezTo>
                    <a:pt x="1248976" y="4650116"/>
                    <a:pt x="1605460" y="4570604"/>
                    <a:pt x="1869178" y="4493741"/>
                  </a:cubicBezTo>
                  <a:cubicBezTo>
                    <a:pt x="2132896" y="4416879"/>
                    <a:pt x="2295898" y="4355919"/>
                    <a:pt x="2552990" y="4255202"/>
                  </a:cubicBezTo>
                  <a:cubicBezTo>
                    <a:pt x="2810082" y="4154485"/>
                    <a:pt x="3125484" y="4024614"/>
                    <a:pt x="3411731" y="3889442"/>
                  </a:cubicBezTo>
                  <a:cubicBezTo>
                    <a:pt x="3697978" y="3754270"/>
                    <a:pt x="3985550" y="3605846"/>
                    <a:pt x="4270472" y="3444169"/>
                  </a:cubicBezTo>
                  <a:cubicBezTo>
                    <a:pt x="4555394" y="3282493"/>
                    <a:pt x="4903925" y="3057206"/>
                    <a:pt x="5121261" y="2919383"/>
                  </a:cubicBezTo>
                  <a:cubicBezTo>
                    <a:pt x="5338597" y="2781560"/>
                    <a:pt x="5414135" y="2728551"/>
                    <a:pt x="5574486" y="2617233"/>
                  </a:cubicBezTo>
                  <a:cubicBezTo>
                    <a:pt x="5734837" y="2505915"/>
                    <a:pt x="5864708" y="2414475"/>
                    <a:pt x="6083369" y="2251473"/>
                  </a:cubicBezTo>
                  <a:cubicBezTo>
                    <a:pt x="6302030" y="2088471"/>
                    <a:pt x="6661163" y="1810176"/>
                    <a:pt x="6878499" y="1639223"/>
                  </a:cubicBezTo>
                  <a:close/>
                </a:path>
              </a:pathLst>
            </a:custGeom>
            <a:solidFill>
              <a:srgbClr val="C00000">
                <a:alpha val="20000"/>
              </a:srgbClr>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prstClr val="white"/>
                </a:solidFill>
              </a:endParaRPr>
            </a:p>
          </p:txBody>
        </p:sp>
        <p:sp>
          <p:nvSpPr>
            <p:cNvPr id="5" name="Freeform 4"/>
            <p:cNvSpPr/>
            <p:nvPr/>
          </p:nvSpPr>
          <p:spPr>
            <a:xfrm>
              <a:off x="4341018" y="2057400"/>
              <a:ext cx="3877865" cy="2980609"/>
            </a:xfrm>
            <a:custGeom>
              <a:avLst/>
              <a:gdLst>
                <a:gd name="connsiteX0" fmla="*/ 5817057 w 8446075"/>
                <a:gd name="connsiteY0" fmla="*/ 1819682 h 4037280"/>
                <a:gd name="connsiteX1" fmla="*/ 6191707 w 8446075"/>
                <a:gd name="connsiteY1" fmla="*/ 1597432 h 4037280"/>
                <a:gd name="connsiteX2" fmla="*/ 6585407 w 8446075"/>
                <a:gd name="connsiteY2" fmla="*/ 1349782 h 4037280"/>
                <a:gd name="connsiteX3" fmla="*/ 6706057 w 8446075"/>
                <a:gd name="connsiteY3" fmla="*/ 1267232 h 4037280"/>
                <a:gd name="connsiteX4" fmla="*/ 7074357 w 8446075"/>
                <a:gd name="connsiteY4" fmla="*/ 1013232 h 4037280"/>
                <a:gd name="connsiteX5" fmla="*/ 7366457 w 8446075"/>
                <a:gd name="connsiteY5" fmla="*/ 810032 h 4037280"/>
                <a:gd name="connsiteX6" fmla="*/ 7569657 w 8446075"/>
                <a:gd name="connsiteY6" fmla="*/ 651282 h 4037280"/>
                <a:gd name="connsiteX7" fmla="*/ 7804607 w 8446075"/>
                <a:gd name="connsiteY7" fmla="*/ 467132 h 4037280"/>
                <a:gd name="connsiteX8" fmla="*/ 8026857 w 8446075"/>
                <a:gd name="connsiteY8" fmla="*/ 302032 h 4037280"/>
                <a:gd name="connsiteX9" fmla="*/ 8268157 w 8446075"/>
                <a:gd name="connsiteY9" fmla="*/ 117882 h 4037280"/>
                <a:gd name="connsiteX10" fmla="*/ 8382457 w 8446075"/>
                <a:gd name="connsiteY10" fmla="*/ 28982 h 4037280"/>
                <a:gd name="connsiteX11" fmla="*/ 8414207 w 8446075"/>
                <a:gd name="connsiteY11" fmla="*/ 3582 h 4037280"/>
                <a:gd name="connsiteX12" fmla="*/ 8433257 w 8446075"/>
                <a:gd name="connsiteY12" fmla="*/ 3582 h 4037280"/>
                <a:gd name="connsiteX13" fmla="*/ 8445957 w 8446075"/>
                <a:gd name="connsiteY13" fmla="*/ 35332 h 4037280"/>
                <a:gd name="connsiteX14" fmla="*/ 8439607 w 8446075"/>
                <a:gd name="connsiteY14" fmla="*/ 295682 h 4037280"/>
                <a:gd name="connsiteX15" fmla="*/ 8439607 w 8446075"/>
                <a:gd name="connsiteY15" fmla="*/ 340132 h 4037280"/>
                <a:gd name="connsiteX16" fmla="*/ 8439607 w 8446075"/>
                <a:gd name="connsiteY16" fmla="*/ 505232 h 4037280"/>
                <a:gd name="connsiteX17" fmla="*/ 8439607 w 8446075"/>
                <a:gd name="connsiteY17" fmla="*/ 543332 h 4037280"/>
                <a:gd name="connsiteX18" fmla="*/ 8439607 w 8446075"/>
                <a:gd name="connsiteY18" fmla="*/ 562382 h 4037280"/>
                <a:gd name="connsiteX19" fmla="*/ 8420557 w 8446075"/>
                <a:gd name="connsiteY19" fmla="*/ 594132 h 4037280"/>
                <a:gd name="connsiteX20" fmla="*/ 8382457 w 8446075"/>
                <a:gd name="connsiteY20" fmla="*/ 632232 h 4037280"/>
                <a:gd name="connsiteX21" fmla="*/ 8045907 w 8446075"/>
                <a:gd name="connsiteY21" fmla="*/ 867182 h 4037280"/>
                <a:gd name="connsiteX22" fmla="*/ 7556957 w 8446075"/>
                <a:gd name="connsiteY22" fmla="*/ 1203732 h 4037280"/>
                <a:gd name="connsiteX23" fmla="*/ 6966407 w 8446075"/>
                <a:gd name="connsiteY23" fmla="*/ 1578382 h 4037280"/>
                <a:gd name="connsiteX24" fmla="*/ 6706057 w 8446075"/>
                <a:gd name="connsiteY24" fmla="*/ 1730782 h 4037280"/>
                <a:gd name="connsiteX25" fmla="*/ 6312357 w 8446075"/>
                <a:gd name="connsiteY25" fmla="*/ 1933982 h 4037280"/>
                <a:gd name="connsiteX26" fmla="*/ 5829757 w 8446075"/>
                <a:gd name="connsiteY26" fmla="*/ 2187982 h 4037280"/>
                <a:gd name="connsiteX27" fmla="*/ 5537657 w 8446075"/>
                <a:gd name="connsiteY27" fmla="*/ 2321332 h 4037280"/>
                <a:gd name="connsiteX28" fmla="*/ 5150307 w 8446075"/>
                <a:gd name="connsiteY28" fmla="*/ 2492782 h 4037280"/>
                <a:gd name="connsiteX29" fmla="*/ 4953457 w 8446075"/>
                <a:gd name="connsiteY29" fmla="*/ 2581682 h 4037280"/>
                <a:gd name="connsiteX30" fmla="*/ 4604207 w 8446075"/>
                <a:gd name="connsiteY30" fmla="*/ 2708682 h 4037280"/>
                <a:gd name="connsiteX31" fmla="*/ 3867607 w 8446075"/>
                <a:gd name="connsiteY31" fmla="*/ 2994432 h 4037280"/>
                <a:gd name="connsiteX32" fmla="*/ 3207207 w 8446075"/>
                <a:gd name="connsiteY32" fmla="*/ 3235732 h 4037280"/>
                <a:gd name="connsiteX33" fmla="*/ 2330907 w 8446075"/>
                <a:gd name="connsiteY33" fmla="*/ 3508782 h 4037280"/>
                <a:gd name="connsiteX34" fmla="*/ 921207 w 8446075"/>
                <a:gd name="connsiteY34" fmla="*/ 3845332 h 4037280"/>
                <a:gd name="connsiteX35" fmla="*/ 133807 w 8446075"/>
                <a:gd name="connsiteY35" fmla="*/ 4010432 h 4037280"/>
                <a:gd name="connsiteX36" fmla="*/ 457 w 8446075"/>
                <a:gd name="connsiteY36" fmla="*/ 4035832 h 4037280"/>
                <a:gd name="connsiteX37" fmla="*/ 127457 w 8446075"/>
                <a:gd name="connsiteY37" fmla="*/ 3997732 h 4037280"/>
                <a:gd name="connsiteX38" fmla="*/ 502107 w 8446075"/>
                <a:gd name="connsiteY38" fmla="*/ 3889782 h 4037280"/>
                <a:gd name="connsiteX39" fmla="*/ 1054557 w 8446075"/>
                <a:gd name="connsiteY39" fmla="*/ 3781832 h 4037280"/>
                <a:gd name="connsiteX40" fmla="*/ 1289507 w 8446075"/>
                <a:gd name="connsiteY40" fmla="*/ 3705632 h 4037280"/>
                <a:gd name="connsiteX41" fmla="*/ 1880057 w 8446075"/>
                <a:gd name="connsiteY41" fmla="*/ 3540532 h 4037280"/>
                <a:gd name="connsiteX42" fmla="*/ 2356307 w 8446075"/>
                <a:gd name="connsiteY42" fmla="*/ 3388132 h 4037280"/>
                <a:gd name="connsiteX43" fmla="*/ 3111957 w 8446075"/>
                <a:gd name="connsiteY43" fmla="*/ 3127782 h 4037280"/>
                <a:gd name="connsiteX44" fmla="*/ 3651707 w 8446075"/>
                <a:gd name="connsiteY44" fmla="*/ 2911882 h 4037280"/>
                <a:gd name="connsiteX45" fmla="*/ 4089857 w 8446075"/>
                <a:gd name="connsiteY45" fmla="*/ 2715032 h 4037280"/>
                <a:gd name="connsiteX46" fmla="*/ 4775657 w 8446075"/>
                <a:gd name="connsiteY46" fmla="*/ 2384832 h 4037280"/>
                <a:gd name="connsiteX47" fmla="*/ 5239207 w 8446075"/>
                <a:gd name="connsiteY47" fmla="*/ 2156232 h 4037280"/>
                <a:gd name="connsiteX48" fmla="*/ 5817057 w 8446075"/>
                <a:gd name="connsiteY48" fmla="*/ 1819682 h 403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46075" h="4037280">
                  <a:moveTo>
                    <a:pt x="5817057" y="1819682"/>
                  </a:moveTo>
                  <a:lnTo>
                    <a:pt x="6191707" y="1597432"/>
                  </a:lnTo>
                  <a:cubicBezTo>
                    <a:pt x="6319765" y="1519115"/>
                    <a:pt x="6499682" y="1404815"/>
                    <a:pt x="6585407" y="1349782"/>
                  </a:cubicBezTo>
                  <a:cubicBezTo>
                    <a:pt x="6671132" y="1294749"/>
                    <a:pt x="6706057" y="1267232"/>
                    <a:pt x="6706057" y="1267232"/>
                  </a:cubicBezTo>
                  <a:lnTo>
                    <a:pt x="7074357" y="1013232"/>
                  </a:lnTo>
                  <a:cubicBezTo>
                    <a:pt x="7184424" y="937032"/>
                    <a:pt x="7283907" y="870357"/>
                    <a:pt x="7366457" y="810032"/>
                  </a:cubicBezTo>
                  <a:cubicBezTo>
                    <a:pt x="7449007" y="749707"/>
                    <a:pt x="7569657" y="651282"/>
                    <a:pt x="7569657" y="651282"/>
                  </a:cubicBezTo>
                  <a:lnTo>
                    <a:pt x="7804607" y="467132"/>
                  </a:lnTo>
                  <a:cubicBezTo>
                    <a:pt x="7880807" y="408924"/>
                    <a:pt x="8026857" y="302032"/>
                    <a:pt x="8026857" y="302032"/>
                  </a:cubicBezTo>
                  <a:lnTo>
                    <a:pt x="8268157" y="117882"/>
                  </a:lnTo>
                  <a:lnTo>
                    <a:pt x="8382457" y="28982"/>
                  </a:lnTo>
                  <a:cubicBezTo>
                    <a:pt x="8406799" y="9932"/>
                    <a:pt x="8405740" y="7815"/>
                    <a:pt x="8414207" y="3582"/>
                  </a:cubicBezTo>
                  <a:cubicBezTo>
                    <a:pt x="8422674" y="-651"/>
                    <a:pt x="8427965" y="-1710"/>
                    <a:pt x="8433257" y="3582"/>
                  </a:cubicBezTo>
                  <a:cubicBezTo>
                    <a:pt x="8438549" y="8874"/>
                    <a:pt x="8444899" y="-13351"/>
                    <a:pt x="8445957" y="35332"/>
                  </a:cubicBezTo>
                  <a:cubicBezTo>
                    <a:pt x="8447015" y="84015"/>
                    <a:pt x="8440665" y="244882"/>
                    <a:pt x="8439607" y="295682"/>
                  </a:cubicBezTo>
                  <a:cubicBezTo>
                    <a:pt x="8438549" y="346482"/>
                    <a:pt x="8439607" y="340132"/>
                    <a:pt x="8439607" y="340132"/>
                  </a:cubicBezTo>
                  <a:lnTo>
                    <a:pt x="8439607" y="505232"/>
                  </a:lnTo>
                  <a:lnTo>
                    <a:pt x="8439607" y="543332"/>
                  </a:lnTo>
                  <a:cubicBezTo>
                    <a:pt x="8439607" y="552857"/>
                    <a:pt x="8442782" y="553915"/>
                    <a:pt x="8439607" y="562382"/>
                  </a:cubicBezTo>
                  <a:cubicBezTo>
                    <a:pt x="8436432" y="570849"/>
                    <a:pt x="8430082" y="582490"/>
                    <a:pt x="8420557" y="594132"/>
                  </a:cubicBezTo>
                  <a:cubicBezTo>
                    <a:pt x="8411032" y="605774"/>
                    <a:pt x="8444899" y="586724"/>
                    <a:pt x="8382457" y="632232"/>
                  </a:cubicBezTo>
                  <a:cubicBezTo>
                    <a:pt x="8320015" y="677740"/>
                    <a:pt x="8045907" y="867182"/>
                    <a:pt x="8045907" y="867182"/>
                  </a:cubicBezTo>
                  <a:cubicBezTo>
                    <a:pt x="7908324" y="962432"/>
                    <a:pt x="7736874" y="1085199"/>
                    <a:pt x="7556957" y="1203732"/>
                  </a:cubicBezTo>
                  <a:cubicBezTo>
                    <a:pt x="7377040" y="1322265"/>
                    <a:pt x="7108224" y="1490540"/>
                    <a:pt x="6966407" y="1578382"/>
                  </a:cubicBezTo>
                  <a:cubicBezTo>
                    <a:pt x="6824590" y="1666224"/>
                    <a:pt x="6815065" y="1671515"/>
                    <a:pt x="6706057" y="1730782"/>
                  </a:cubicBezTo>
                  <a:cubicBezTo>
                    <a:pt x="6597049" y="1790049"/>
                    <a:pt x="6312357" y="1933982"/>
                    <a:pt x="6312357" y="1933982"/>
                  </a:cubicBezTo>
                  <a:lnTo>
                    <a:pt x="5829757" y="2187982"/>
                  </a:lnTo>
                  <a:cubicBezTo>
                    <a:pt x="5700640" y="2252540"/>
                    <a:pt x="5537657" y="2321332"/>
                    <a:pt x="5537657" y="2321332"/>
                  </a:cubicBezTo>
                  <a:lnTo>
                    <a:pt x="5150307" y="2492782"/>
                  </a:lnTo>
                  <a:cubicBezTo>
                    <a:pt x="5052940" y="2536174"/>
                    <a:pt x="5044474" y="2545699"/>
                    <a:pt x="4953457" y="2581682"/>
                  </a:cubicBezTo>
                  <a:cubicBezTo>
                    <a:pt x="4862440" y="2617665"/>
                    <a:pt x="4604207" y="2708682"/>
                    <a:pt x="4604207" y="2708682"/>
                  </a:cubicBezTo>
                  <a:lnTo>
                    <a:pt x="3867607" y="2994432"/>
                  </a:lnTo>
                  <a:cubicBezTo>
                    <a:pt x="3634774" y="3082274"/>
                    <a:pt x="3463324" y="3150007"/>
                    <a:pt x="3207207" y="3235732"/>
                  </a:cubicBezTo>
                  <a:cubicBezTo>
                    <a:pt x="2951090" y="3321457"/>
                    <a:pt x="2711907" y="3407182"/>
                    <a:pt x="2330907" y="3508782"/>
                  </a:cubicBezTo>
                  <a:cubicBezTo>
                    <a:pt x="1949907" y="3610382"/>
                    <a:pt x="1287390" y="3761724"/>
                    <a:pt x="921207" y="3845332"/>
                  </a:cubicBezTo>
                  <a:cubicBezTo>
                    <a:pt x="555024" y="3928940"/>
                    <a:pt x="287265" y="3978682"/>
                    <a:pt x="133807" y="4010432"/>
                  </a:cubicBezTo>
                  <a:cubicBezTo>
                    <a:pt x="-19651" y="4042182"/>
                    <a:pt x="1515" y="4037949"/>
                    <a:pt x="457" y="4035832"/>
                  </a:cubicBezTo>
                  <a:cubicBezTo>
                    <a:pt x="-601" y="4033715"/>
                    <a:pt x="127457" y="3997732"/>
                    <a:pt x="127457" y="3997732"/>
                  </a:cubicBezTo>
                  <a:cubicBezTo>
                    <a:pt x="211065" y="3973390"/>
                    <a:pt x="347590" y="3925765"/>
                    <a:pt x="502107" y="3889782"/>
                  </a:cubicBezTo>
                  <a:cubicBezTo>
                    <a:pt x="656624" y="3853799"/>
                    <a:pt x="923324" y="3812524"/>
                    <a:pt x="1054557" y="3781832"/>
                  </a:cubicBezTo>
                  <a:cubicBezTo>
                    <a:pt x="1185790" y="3751140"/>
                    <a:pt x="1151924" y="3745849"/>
                    <a:pt x="1289507" y="3705632"/>
                  </a:cubicBezTo>
                  <a:cubicBezTo>
                    <a:pt x="1427090" y="3665415"/>
                    <a:pt x="1702257" y="3593449"/>
                    <a:pt x="1880057" y="3540532"/>
                  </a:cubicBezTo>
                  <a:cubicBezTo>
                    <a:pt x="2057857" y="3487615"/>
                    <a:pt x="2356307" y="3388132"/>
                    <a:pt x="2356307" y="3388132"/>
                  </a:cubicBezTo>
                  <a:lnTo>
                    <a:pt x="3111957" y="3127782"/>
                  </a:lnTo>
                  <a:cubicBezTo>
                    <a:pt x="3327857" y="3048407"/>
                    <a:pt x="3488724" y="2980674"/>
                    <a:pt x="3651707" y="2911882"/>
                  </a:cubicBezTo>
                  <a:cubicBezTo>
                    <a:pt x="3814690" y="2843090"/>
                    <a:pt x="3902532" y="2802874"/>
                    <a:pt x="4089857" y="2715032"/>
                  </a:cubicBezTo>
                  <a:cubicBezTo>
                    <a:pt x="4277182" y="2627190"/>
                    <a:pt x="4775657" y="2384832"/>
                    <a:pt x="4775657" y="2384832"/>
                  </a:cubicBezTo>
                  <a:cubicBezTo>
                    <a:pt x="4967215" y="2291699"/>
                    <a:pt x="5063524" y="2250424"/>
                    <a:pt x="5239207" y="2156232"/>
                  </a:cubicBezTo>
                  <a:cubicBezTo>
                    <a:pt x="5414890" y="2062040"/>
                    <a:pt x="5658307" y="1912815"/>
                    <a:pt x="5817057" y="1819682"/>
                  </a:cubicBezTo>
                  <a:close/>
                </a:path>
              </a:pathLst>
            </a:custGeom>
            <a:solidFill>
              <a:schemeClr val="accent2">
                <a:alpha val="3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prstClr val="white"/>
                </a:solidFill>
              </a:endParaRPr>
            </a:p>
          </p:txBody>
        </p:sp>
        <p:sp>
          <p:nvSpPr>
            <p:cNvPr id="6" name="Freeform 5"/>
            <p:cNvSpPr/>
            <p:nvPr/>
          </p:nvSpPr>
          <p:spPr>
            <a:xfrm>
              <a:off x="4338637" y="2802241"/>
              <a:ext cx="3880245" cy="2226959"/>
            </a:xfrm>
            <a:custGeom>
              <a:avLst/>
              <a:gdLst>
                <a:gd name="connsiteX0" fmla="*/ 6691296 w 8443896"/>
                <a:gd name="connsiteY0" fmla="*/ 937729 h 3065702"/>
                <a:gd name="connsiteX1" fmla="*/ 7370746 w 8443896"/>
                <a:gd name="connsiteY1" fmla="*/ 582129 h 3065702"/>
                <a:gd name="connsiteX2" fmla="*/ 7580296 w 8443896"/>
                <a:gd name="connsiteY2" fmla="*/ 467829 h 3065702"/>
                <a:gd name="connsiteX3" fmla="*/ 7999396 w 8443896"/>
                <a:gd name="connsiteY3" fmla="*/ 239229 h 3065702"/>
                <a:gd name="connsiteX4" fmla="*/ 8316896 w 8443896"/>
                <a:gd name="connsiteY4" fmla="*/ 55079 h 3065702"/>
                <a:gd name="connsiteX5" fmla="*/ 8405796 w 8443896"/>
                <a:gd name="connsiteY5" fmla="*/ 4279 h 3065702"/>
                <a:gd name="connsiteX6" fmla="*/ 8431196 w 8443896"/>
                <a:gd name="connsiteY6" fmla="*/ 4279 h 3065702"/>
                <a:gd name="connsiteX7" fmla="*/ 8437546 w 8443896"/>
                <a:gd name="connsiteY7" fmla="*/ 16979 h 3065702"/>
                <a:gd name="connsiteX8" fmla="*/ 8437546 w 8443896"/>
                <a:gd name="connsiteY8" fmla="*/ 99529 h 3065702"/>
                <a:gd name="connsiteX9" fmla="*/ 8443896 w 8443896"/>
                <a:gd name="connsiteY9" fmla="*/ 734529 h 3065702"/>
                <a:gd name="connsiteX10" fmla="*/ 8443896 w 8443896"/>
                <a:gd name="connsiteY10" fmla="*/ 836129 h 3065702"/>
                <a:gd name="connsiteX11" fmla="*/ 8437546 w 8443896"/>
                <a:gd name="connsiteY11" fmla="*/ 867879 h 3065702"/>
                <a:gd name="connsiteX12" fmla="*/ 8424846 w 8443896"/>
                <a:gd name="connsiteY12" fmla="*/ 893279 h 3065702"/>
                <a:gd name="connsiteX13" fmla="*/ 8399446 w 8443896"/>
                <a:gd name="connsiteY13" fmla="*/ 912329 h 3065702"/>
                <a:gd name="connsiteX14" fmla="*/ 8266096 w 8443896"/>
                <a:gd name="connsiteY14" fmla="*/ 963129 h 3065702"/>
                <a:gd name="connsiteX15" fmla="*/ 7573946 w 8443896"/>
                <a:gd name="connsiteY15" fmla="*/ 1242529 h 3065702"/>
                <a:gd name="connsiteX16" fmla="*/ 6697646 w 8443896"/>
                <a:gd name="connsiteY16" fmla="*/ 1560029 h 3065702"/>
                <a:gd name="connsiteX17" fmla="*/ 5827696 w 8443896"/>
                <a:gd name="connsiteY17" fmla="*/ 1839429 h 3065702"/>
                <a:gd name="connsiteX18" fmla="*/ 5675296 w 8443896"/>
                <a:gd name="connsiteY18" fmla="*/ 1902929 h 3065702"/>
                <a:gd name="connsiteX19" fmla="*/ 5199046 w 8443896"/>
                <a:gd name="connsiteY19" fmla="*/ 2042629 h 3065702"/>
                <a:gd name="connsiteX20" fmla="*/ 4951396 w 8443896"/>
                <a:gd name="connsiteY20" fmla="*/ 2131529 h 3065702"/>
                <a:gd name="connsiteX21" fmla="*/ 4163996 w 8443896"/>
                <a:gd name="connsiteY21" fmla="*/ 2328379 h 3065702"/>
                <a:gd name="connsiteX22" fmla="*/ 4094146 w 8443896"/>
                <a:gd name="connsiteY22" fmla="*/ 2347429 h 3065702"/>
                <a:gd name="connsiteX23" fmla="*/ 3382946 w 8443896"/>
                <a:gd name="connsiteY23" fmla="*/ 2531579 h 3065702"/>
                <a:gd name="connsiteX24" fmla="*/ 2862246 w 8443896"/>
                <a:gd name="connsiteY24" fmla="*/ 2652229 h 3065702"/>
                <a:gd name="connsiteX25" fmla="*/ 1693846 w 8443896"/>
                <a:gd name="connsiteY25" fmla="*/ 2855429 h 3065702"/>
                <a:gd name="connsiteX26" fmla="*/ 1427146 w 8443896"/>
                <a:gd name="connsiteY26" fmla="*/ 2899879 h 3065702"/>
                <a:gd name="connsiteX27" fmla="*/ 950896 w 8443896"/>
                <a:gd name="connsiteY27" fmla="*/ 2944329 h 3065702"/>
                <a:gd name="connsiteX28" fmla="*/ 188896 w 8443896"/>
                <a:gd name="connsiteY28" fmla="*/ 3045929 h 3065702"/>
                <a:gd name="connsiteX29" fmla="*/ 4746 w 8443896"/>
                <a:gd name="connsiteY29" fmla="*/ 3064979 h 3065702"/>
                <a:gd name="connsiteX30" fmla="*/ 87296 w 8443896"/>
                <a:gd name="connsiteY30" fmla="*/ 3052279 h 3065702"/>
                <a:gd name="connsiteX31" fmla="*/ 430196 w 8443896"/>
                <a:gd name="connsiteY31" fmla="*/ 2969729 h 3065702"/>
                <a:gd name="connsiteX32" fmla="*/ 893746 w 8443896"/>
                <a:gd name="connsiteY32" fmla="*/ 2880829 h 3065702"/>
                <a:gd name="connsiteX33" fmla="*/ 1725596 w 8443896"/>
                <a:gd name="connsiteY33" fmla="*/ 2690329 h 3065702"/>
                <a:gd name="connsiteX34" fmla="*/ 2532046 w 8443896"/>
                <a:gd name="connsiteY34" fmla="*/ 2474429 h 3065702"/>
                <a:gd name="connsiteX35" fmla="*/ 3020996 w 8443896"/>
                <a:gd name="connsiteY35" fmla="*/ 2347429 h 3065702"/>
                <a:gd name="connsiteX36" fmla="*/ 3205146 w 8443896"/>
                <a:gd name="connsiteY36" fmla="*/ 2302979 h 3065702"/>
                <a:gd name="connsiteX37" fmla="*/ 4081446 w 8443896"/>
                <a:gd name="connsiteY37" fmla="*/ 2010879 h 3065702"/>
                <a:gd name="connsiteX38" fmla="*/ 4703746 w 8443896"/>
                <a:gd name="connsiteY38" fmla="*/ 1769579 h 3065702"/>
                <a:gd name="connsiteX39" fmla="*/ 4951396 w 8443896"/>
                <a:gd name="connsiteY39" fmla="*/ 1680679 h 3065702"/>
                <a:gd name="connsiteX40" fmla="*/ 5814996 w 8443896"/>
                <a:gd name="connsiteY40" fmla="*/ 1299679 h 3065702"/>
                <a:gd name="connsiteX41" fmla="*/ 6691296 w 8443896"/>
                <a:gd name="connsiteY41" fmla="*/ 937729 h 306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443896" h="3065702">
                  <a:moveTo>
                    <a:pt x="6691296" y="937729"/>
                  </a:moveTo>
                  <a:cubicBezTo>
                    <a:pt x="6950588" y="818137"/>
                    <a:pt x="7222579" y="660446"/>
                    <a:pt x="7370746" y="582129"/>
                  </a:cubicBezTo>
                  <a:cubicBezTo>
                    <a:pt x="7518913" y="503812"/>
                    <a:pt x="7580296" y="467829"/>
                    <a:pt x="7580296" y="467829"/>
                  </a:cubicBezTo>
                  <a:lnTo>
                    <a:pt x="7999396" y="239229"/>
                  </a:lnTo>
                  <a:cubicBezTo>
                    <a:pt x="8122163" y="170437"/>
                    <a:pt x="8316896" y="55079"/>
                    <a:pt x="8316896" y="55079"/>
                  </a:cubicBezTo>
                  <a:cubicBezTo>
                    <a:pt x="8384629" y="15921"/>
                    <a:pt x="8386746" y="12746"/>
                    <a:pt x="8405796" y="4279"/>
                  </a:cubicBezTo>
                  <a:cubicBezTo>
                    <a:pt x="8424846" y="-4188"/>
                    <a:pt x="8425904" y="2162"/>
                    <a:pt x="8431196" y="4279"/>
                  </a:cubicBezTo>
                  <a:cubicBezTo>
                    <a:pt x="8436488" y="6396"/>
                    <a:pt x="8436488" y="1104"/>
                    <a:pt x="8437546" y="16979"/>
                  </a:cubicBezTo>
                  <a:cubicBezTo>
                    <a:pt x="8438604" y="32854"/>
                    <a:pt x="8436488" y="-20063"/>
                    <a:pt x="8437546" y="99529"/>
                  </a:cubicBezTo>
                  <a:cubicBezTo>
                    <a:pt x="8438604" y="219121"/>
                    <a:pt x="8442838" y="611762"/>
                    <a:pt x="8443896" y="734529"/>
                  </a:cubicBezTo>
                  <a:cubicBezTo>
                    <a:pt x="8444954" y="857296"/>
                    <a:pt x="8444954" y="813904"/>
                    <a:pt x="8443896" y="836129"/>
                  </a:cubicBezTo>
                  <a:cubicBezTo>
                    <a:pt x="8442838" y="858354"/>
                    <a:pt x="8440721" y="858354"/>
                    <a:pt x="8437546" y="867879"/>
                  </a:cubicBezTo>
                  <a:cubicBezTo>
                    <a:pt x="8434371" y="877404"/>
                    <a:pt x="8431196" y="885871"/>
                    <a:pt x="8424846" y="893279"/>
                  </a:cubicBezTo>
                  <a:cubicBezTo>
                    <a:pt x="8418496" y="900687"/>
                    <a:pt x="8425904" y="900687"/>
                    <a:pt x="8399446" y="912329"/>
                  </a:cubicBezTo>
                  <a:cubicBezTo>
                    <a:pt x="8372988" y="923971"/>
                    <a:pt x="8266096" y="963129"/>
                    <a:pt x="8266096" y="963129"/>
                  </a:cubicBezTo>
                  <a:cubicBezTo>
                    <a:pt x="8128513" y="1018162"/>
                    <a:pt x="7835354" y="1143046"/>
                    <a:pt x="7573946" y="1242529"/>
                  </a:cubicBezTo>
                  <a:cubicBezTo>
                    <a:pt x="7312538" y="1342012"/>
                    <a:pt x="6988688" y="1460546"/>
                    <a:pt x="6697646" y="1560029"/>
                  </a:cubicBezTo>
                  <a:cubicBezTo>
                    <a:pt x="6406604" y="1659512"/>
                    <a:pt x="5998087" y="1782279"/>
                    <a:pt x="5827696" y="1839429"/>
                  </a:cubicBezTo>
                  <a:cubicBezTo>
                    <a:pt x="5657305" y="1896579"/>
                    <a:pt x="5780071" y="1869062"/>
                    <a:pt x="5675296" y="1902929"/>
                  </a:cubicBezTo>
                  <a:cubicBezTo>
                    <a:pt x="5570521" y="1936796"/>
                    <a:pt x="5319696" y="2004529"/>
                    <a:pt x="5199046" y="2042629"/>
                  </a:cubicBezTo>
                  <a:cubicBezTo>
                    <a:pt x="5078396" y="2080729"/>
                    <a:pt x="5123904" y="2083904"/>
                    <a:pt x="4951396" y="2131529"/>
                  </a:cubicBezTo>
                  <a:cubicBezTo>
                    <a:pt x="4778888" y="2179154"/>
                    <a:pt x="4306871" y="2292396"/>
                    <a:pt x="4163996" y="2328379"/>
                  </a:cubicBezTo>
                  <a:cubicBezTo>
                    <a:pt x="4021121" y="2364362"/>
                    <a:pt x="4094146" y="2347429"/>
                    <a:pt x="4094146" y="2347429"/>
                  </a:cubicBezTo>
                  <a:lnTo>
                    <a:pt x="3382946" y="2531579"/>
                  </a:lnTo>
                  <a:cubicBezTo>
                    <a:pt x="3177629" y="2582379"/>
                    <a:pt x="3143763" y="2598254"/>
                    <a:pt x="2862246" y="2652229"/>
                  </a:cubicBezTo>
                  <a:cubicBezTo>
                    <a:pt x="2580729" y="2706204"/>
                    <a:pt x="1693846" y="2855429"/>
                    <a:pt x="1693846" y="2855429"/>
                  </a:cubicBezTo>
                  <a:cubicBezTo>
                    <a:pt x="1454663" y="2896704"/>
                    <a:pt x="1550971" y="2885062"/>
                    <a:pt x="1427146" y="2899879"/>
                  </a:cubicBezTo>
                  <a:cubicBezTo>
                    <a:pt x="1303321" y="2914696"/>
                    <a:pt x="1157271" y="2919987"/>
                    <a:pt x="950896" y="2944329"/>
                  </a:cubicBezTo>
                  <a:cubicBezTo>
                    <a:pt x="744521" y="2968671"/>
                    <a:pt x="346588" y="3025821"/>
                    <a:pt x="188896" y="3045929"/>
                  </a:cubicBezTo>
                  <a:cubicBezTo>
                    <a:pt x="31204" y="3066037"/>
                    <a:pt x="21679" y="3063921"/>
                    <a:pt x="4746" y="3064979"/>
                  </a:cubicBezTo>
                  <a:cubicBezTo>
                    <a:pt x="-12187" y="3066037"/>
                    <a:pt x="16388" y="3068154"/>
                    <a:pt x="87296" y="3052279"/>
                  </a:cubicBezTo>
                  <a:cubicBezTo>
                    <a:pt x="158204" y="3036404"/>
                    <a:pt x="295788" y="2998304"/>
                    <a:pt x="430196" y="2969729"/>
                  </a:cubicBezTo>
                  <a:cubicBezTo>
                    <a:pt x="564604" y="2941154"/>
                    <a:pt x="677846" y="2927396"/>
                    <a:pt x="893746" y="2880829"/>
                  </a:cubicBezTo>
                  <a:cubicBezTo>
                    <a:pt x="1109646" y="2834262"/>
                    <a:pt x="1452546" y="2758062"/>
                    <a:pt x="1725596" y="2690329"/>
                  </a:cubicBezTo>
                  <a:cubicBezTo>
                    <a:pt x="1998646" y="2622596"/>
                    <a:pt x="2532046" y="2474429"/>
                    <a:pt x="2532046" y="2474429"/>
                  </a:cubicBezTo>
                  <a:lnTo>
                    <a:pt x="3020996" y="2347429"/>
                  </a:lnTo>
                  <a:cubicBezTo>
                    <a:pt x="3133179" y="2318854"/>
                    <a:pt x="3028404" y="2359071"/>
                    <a:pt x="3205146" y="2302979"/>
                  </a:cubicBezTo>
                  <a:cubicBezTo>
                    <a:pt x="3381888" y="2246887"/>
                    <a:pt x="3831679" y="2099779"/>
                    <a:pt x="4081446" y="2010879"/>
                  </a:cubicBezTo>
                  <a:cubicBezTo>
                    <a:pt x="4331213" y="1921979"/>
                    <a:pt x="4558754" y="1824612"/>
                    <a:pt x="4703746" y="1769579"/>
                  </a:cubicBezTo>
                  <a:cubicBezTo>
                    <a:pt x="4848738" y="1714546"/>
                    <a:pt x="4766188" y="1758996"/>
                    <a:pt x="4951396" y="1680679"/>
                  </a:cubicBezTo>
                  <a:cubicBezTo>
                    <a:pt x="5136604" y="1602362"/>
                    <a:pt x="5528188" y="1422446"/>
                    <a:pt x="5814996" y="1299679"/>
                  </a:cubicBezTo>
                  <a:cubicBezTo>
                    <a:pt x="6101804" y="1176912"/>
                    <a:pt x="6432004" y="1057321"/>
                    <a:pt x="6691296" y="937729"/>
                  </a:cubicBezTo>
                  <a:close/>
                </a:path>
              </a:pathLst>
            </a:custGeom>
            <a:solidFill>
              <a:schemeClr val="accent4">
                <a:alpha val="3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prstClr val="white"/>
                </a:solidFill>
              </a:endParaRPr>
            </a:p>
          </p:txBody>
        </p:sp>
        <p:sp>
          <p:nvSpPr>
            <p:cNvPr id="7" name="Freeform 6"/>
            <p:cNvSpPr/>
            <p:nvPr/>
          </p:nvSpPr>
          <p:spPr>
            <a:xfrm>
              <a:off x="4338637" y="3538539"/>
              <a:ext cx="3880245" cy="1499470"/>
            </a:xfrm>
            <a:custGeom>
              <a:avLst/>
              <a:gdLst>
                <a:gd name="connsiteX0" fmla="*/ 7539278 w 8416800"/>
                <a:gd name="connsiteY0" fmla="*/ 292100 h 2058778"/>
                <a:gd name="connsiteX1" fmla="*/ 7818678 w 8416800"/>
                <a:gd name="connsiteY1" fmla="*/ 196850 h 2058778"/>
                <a:gd name="connsiteX2" fmla="*/ 8155228 w 8416800"/>
                <a:gd name="connsiteY2" fmla="*/ 76200 h 2058778"/>
                <a:gd name="connsiteX3" fmla="*/ 8339378 w 8416800"/>
                <a:gd name="connsiteY3" fmla="*/ 19050 h 2058778"/>
                <a:gd name="connsiteX4" fmla="*/ 8402878 w 8416800"/>
                <a:gd name="connsiteY4" fmla="*/ 0 h 2058778"/>
                <a:gd name="connsiteX5" fmla="*/ 8415578 w 8416800"/>
                <a:gd name="connsiteY5" fmla="*/ 19050 h 2058778"/>
                <a:gd name="connsiteX6" fmla="*/ 8415578 w 8416800"/>
                <a:gd name="connsiteY6" fmla="*/ 76200 h 2058778"/>
                <a:gd name="connsiteX7" fmla="*/ 8409228 w 8416800"/>
                <a:gd name="connsiteY7" fmla="*/ 501650 h 2058778"/>
                <a:gd name="connsiteX8" fmla="*/ 8409228 w 8416800"/>
                <a:gd name="connsiteY8" fmla="*/ 546100 h 2058778"/>
                <a:gd name="connsiteX9" fmla="*/ 8396528 w 8416800"/>
                <a:gd name="connsiteY9" fmla="*/ 571500 h 2058778"/>
                <a:gd name="connsiteX10" fmla="*/ 8313978 w 8416800"/>
                <a:gd name="connsiteY10" fmla="*/ 596900 h 2058778"/>
                <a:gd name="connsiteX11" fmla="*/ 7545628 w 8416800"/>
                <a:gd name="connsiteY11" fmla="*/ 762000 h 2058778"/>
                <a:gd name="connsiteX12" fmla="*/ 6675678 w 8416800"/>
                <a:gd name="connsiteY12" fmla="*/ 971550 h 2058778"/>
                <a:gd name="connsiteX13" fmla="*/ 5805728 w 8416800"/>
                <a:gd name="connsiteY13" fmla="*/ 1155700 h 2058778"/>
                <a:gd name="connsiteX14" fmla="*/ 4929428 w 8416800"/>
                <a:gd name="connsiteY14" fmla="*/ 1333500 h 2058778"/>
                <a:gd name="connsiteX15" fmla="*/ 4059478 w 8416800"/>
                <a:gd name="connsiteY15" fmla="*/ 1504950 h 2058778"/>
                <a:gd name="connsiteX16" fmla="*/ 3183178 w 8416800"/>
                <a:gd name="connsiteY16" fmla="*/ 1651000 h 2058778"/>
                <a:gd name="connsiteX17" fmla="*/ 2313228 w 8416800"/>
                <a:gd name="connsiteY17" fmla="*/ 1752600 h 2058778"/>
                <a:gd name="connsiteX18" fmla="*/ 1805228 w 8416800"/>
                <a:gd name="connsiteY18" fmla="*/ 1841500 h 2058778"/>
                <a:gd name="connsiteX19" fmla="*/ 928928 w 8416800"/>
                <a:gd name="connsiteY19" fmla="*/ 1949450 h 2058778"/>
                <a:gd name="connsiteX20" fmla="*/ 33578 w 8416800"/>
                <a:gd name="connsiteY20" fmla="*/ 2057400 h 2058778"/>
                <a:gd name="connsiteX21" fmla="*/ 217728 w 8416800"/>
                <a:gd name="connsiteY21" fmla="*/ 2006600 h 2058778"/>
                <a:gd name="connsiteX22" fmla="*/ 484428 w 8416800"/>
                <a:gd name="connsiteY22" fmla="*/ 1949450 h 2058778"/>
                <a:gd name="connsiteX23" fmla="*/ 967028 w 8416800"/>
                <a:gd name="connsiteY23" fmla="*/ 1879600 h 2058778"/>
                <a:gd name="connsiteX24" fmla="*/ 1322628 w 8416800"/>
                <a:gd name="connsiteY24" fmla="*/ 1803400 h 2058778"/>
                <a:gd name="connsiteX25" fmla="*/ 1627428 w 8416800"/>
                <a:gd name="connsiteY25" fmla="*/ 1752600 h 2058778"/>
                <a:gd name="connsiteX26" fmla="*/ 2065578 w 8416800"/>
                <a:gd name="connsiteY26" fmla="*/ 1670050 h 2058778"/>
                <a:gd name="connsiteX27" fmla="*/ 2567228 w 8416800"/>
                <a:gd name="connsiteY27" fmla="*/ 1574800 h 2058778"/>
                <a:gd name="connsiteX28" fmla="*/ 3310178 w 8416800"/>
                <a:gd name="connsiteY28" fmla="*/ 1435100 h 2058778"/>
                <a:gd name="connsiteX29" fmla="*/ 4053128 w 8416800"/>
                <a:gd name="connsiteY29" fmla="*/ 1250950 h 2058778"/>
                <a:gd name="connsiteX30" fmla="*/ 4942128 w 8416800"/>
                <a:gd name="connsiteY30" fmla="*/ 1035050 h 2058778"/>
                <a:gd name="connsiteX31" fmla="*/ 5799378 w 8416800"/>
                <a:gd name="connsiteY31" fmla="*/ 812800 h 2058778"/>
                <a:gd name="connsiteX32" fmla="*/ 6669328 w 8416800"/>
                <a:gd name="connsiteY32" fmla="*/ 577850 h 2058778"/>
                <a:gd name="connsiteX33" fmla="*/ 7539278 w 8416800"/>
                <a:gd name="connsiteY33" fmla="*/ 292100 h 205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416800" h="2058778">
                  <a:moveTo>
                    <a:pt x="7539278" y="292100"/>
                  </a:moveTo>
                  <a:lnTo>
                    <a:pt x="7818678" y="196850"/>
                  </a:lnTo>
                  <a:lnTo>
                    <a:pt x="8155228" y="76200"/>
                  </a:lnTo>
                  <a:cubicBezTo>
                    <a:pt x="8242011" y="46567"/>
                    <a:pt x="8339378" y="19050"/>
                    <a:pt x="8339378" y="19050"/>
                  </a:cubicBezTo>
                  <a:cubicBezTo>
                    <a:pt x="8380653" y="6350"/>
                    <a:pt x="8390178" y="0"/>
                    <a:pt x="8402878" y="0"/>
                  </a:cubicBezTo>
                  <a:cubicBezTo>
                    <a:pt x="8415578" y="0"/>
                    <a:pt x="8413461" y="6350"/>
                    <a:pt x="8415578" y="19050"/>
                  </a:cubicBezTo>
                  <a:cubicBezTo>
                    <a:pt x="8417695" y="31750"/>
                    <a:pt x="8416636" y="-4233"/>
                    <a:pt x="8415578" y="76200"/>
                  </a:cubicBezTo>
                  <a:cubicBezTo>
                    <a:pt x="8414520" y="156633"/>
                    <a:pt x="8410286" y="423333"/>
                    <a:pt x="8409228" y="501650"/>
                  </a:cubicBezTo>
                  <a:cubicBezTo>
                    <a:pt x="8408170" y="579967"/>
                    <a:pt x="8411345" y="534458"/>
                    <a:pt x="8409228" y="546100"/>
                  </a:cubicBezTo>
                  <a:cubicBezTo>
                    <a:pt x="8407111" y="557742"/>
                    <a:pt x="8412403" y="563033"/>
                    <a:pt x="8396528" y="571500"/>
                  </a:cubicBezTo>
                  <a:cubicBezTo>
                    <a:pt x="8380653" y="579967"/>
                    <a:pt x="8313978" y="596900"/>
                    <a:pt x="8313978" y="596900"/>
                  </a:cubicBezTo>
                  <a:lnTo>
                    <a:pt x="7545628" y="762000"/>
                  </a:lnTo>
                  <a:cubicBezTo>
                    <a:pt x="7272578" y="824442"/>
                    <a:pt x="6965661" y="905933"/>
                    <a:pt x="6675678" y="971550"/>
                  </a:cubicBezTo>
                  <a:cubicBezTo>
                    <a:pt x="6385695" y="1037167"/>
                    <a:pt x="5805728" y="1155700"/>
                    <a:pt x="5805728" y="1155700"/>
                  </a:cubicBezTo>
                  <a:lnTo>
                    <a:pt x="4929428" y="1333500"/>
                  </a:lnTo>
                  <a:lnTo>
                    <a:pt x="4059478" y="1504950"/>
                  </a:lnTo>
                  <a:cubicBezTo>
                    <a:pt x="3768436" y="1557867"/>
                    <a:pt x="3474220" y="1609725"/>
                    <a:pt x="3183178" y="1651000"/>
                  </a:cubicBezTo>
                  <a:cubicBezTo>
                    <a:pt x="2892136" y="1692275"/>
                    <a:pt x="2542886" y="1720850"/>
                    <a:pt x="2313228" y="1752600"/>
                  </a:cubicBezTo>
                  <a:cubicBezTo>
                    <a:pt x="2083570" y="1784350"/>
                    <a:pt x="2035945" y="1808692"/>
                    <a:pt x="1805228" y="1841500"/>
                  </a:cubicBezTo>
                  <a:cubicBezTo>
                    <a:pt x="1574511" y="1874308"/>
                    <a:pt x="928928" y="1949450"/>
                    <a:pt x="928928" y="1949450"/>
                  </a:cubicBezTo>
                  <a:lnTo>
                    <a:pt x="33578" y="2057400"/>
                  </a:lnTo>
                  <a:cubicBezTo>
                    <a:pt x="-84955" y="2066925"/>
                    <a:pt x="142586" y="2024592"/>
                    <a:pt x="217728" y="2006600"/>
                  </a:cubicBezTo>
                  <a:cubicBezTo>
                    <a:pt x="292870" y="1988608"/>
                    <a:pt x="359545" y="1970617"/>
                    <a:pt x="484428" y="1949450"/>
                  </a:cubicBezTo>
                  <a:cubicBezTo>
                    <a:pt x="609311" y="1928283"/>
                    <a:pt x="827328" y="1903942"/>
                    <a:pt x="967028" y="1879600"/>
                  </a:cubicBezTo>
                  <a:cubicBezTo>
                    <a:pt x="1106728" y="1855258"/>
                    <a:pt x="1212561" y="1824567"/>
                    <a:pt x="1322628" y="1803400"/>
                  </a:cubicBezTo>
                  <a:cubicBezTo>
                    <a:pt x="1432695" y="1782233"/>
                    <a:pt x="1627428" y="1752600"/>
                    <a:pt x="1627428" y="1752600"/>
                  </a:cubicBezTo>
                  <a:lnTo>
                    <a:pt x="2065578" y="1670050"/>
                  </a:lnTo>
                  <a:lnTo>
                    <a:pt x="2567228" y="1574800"/>
                  </a:lnTo>
                  <a:cubicBezTo>
                    <a:pt x="2774661" y="1535642"/>
                    <a:pt x="3062528" y="1489075"/>
                    <a:pt x="3310178" y="1435100"/>
                  </a:cubicBezTo>
                  <a:cubicBezTo>
                    <a:pt x="3557828" y="1381125"/>
                    <a:pt x="4053128" y="1250950"/>
                    <a:pt x="4053128" y="1250950"/>
                  </a:cubicBezTo>
                  <a:lnTo>
                    <a:pt x="4942128" y="1035050"/>
                  </a:lnTo>
                  <a:lnTo>
                    <a:pt x="5799378" y="812800"/>
                  </a:lnTo>
                  <a:cubicBezTo>
                    <a:pt x="6087245" y="736600"/>
                    <a:pt x="6379345" y="664633"/>
                    <a:pt x="6669328" y="577850"/>
                  </a:cubicBezTo>
                  <a:cubicBezTo>
                    <a:pt x="6959311" y="491067"/>
                    <a:pt x="7249294" y="391583"/>
                    <a:pt x="7539278" y="292100"/>
                  </a:cubicBezTo>
                  <a:close/>
                </a:path>
              </a:pathLst>
            </a:custGeom>
            <a:solidFill>
              <a:schemeClr val="accent6">
                <a:lumMod val="75000"/>
                <a:alpha val="30000"/>
              </a:schemeClr>
            </a:solid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619" dirty="0">
                <a:solidFill>
                  <a:prstClr val="white"/>
                </a:solidFill>
              </a:endParaRPr>
            </a:p>
          </p:txBody>
        </p:sp>
        <p:sp>
          <p:nvSpPr>
            <p:cNvPr id="8" name="Freeform 7"/>
            <p:cNvSpPr/>
            <p:nvPr/>
          </p:nvSpPr>
          <p:spPr>
            <a:xfrm>
              <a:off x="4264819" y="4301986"/>
              <a:ext cx="3951683" cy="764029"/>
            </a:xfrm>
            <a:custGeom>
              <a:avLst/>
              <a:gdLst>
                <a:gd name="connsiteX0" fmla="*/ 6680052 w 8435004"/>
                <a:gd name="connsiteY0" fmla="*/ 179803 h 1006139"/>
                <a:gd name="connsiteX1" fmla="*/ 7562702 w 8435004"/>
                <a:gd name="connsiteY1" fmla="*/ 78203 h 1006139"/>
                <a:gd name="connsiteX2" fmla="*/ 8172302 w 8435004"/>
                <a:gd name="connsiteY2" fmla="*/ 27403 h 1006139"/>
                <a:gd name="connsiteX3" fmla="*/ 8299302 w 8435004"/>
                <a:gd name="connsiteY3" fmla="*/ 14703 h 1006139"/>
                <a:gd name="connsiteX4" fmla="*/ 8381852 w 8435004"/>
                <a:gd name="connsiteY4" fmla="*/ 2003 h 1006139"/>
                <a:gd name="connsiteX5" fmla="*/ 8413602 w 8435004"/>
                <a:gd name="connsiteY5" fmla="*/ 2003 h 1006139"/>
                <a:gd name="connsiteX6" fmla="*/ 8426302 w 8435004"/>
                <a:gd name="connsiteY6" fmla="*/ 21053 h 1006139"/>
                <a:gd name="connsiteX7" fmla="*/ 8432652 w 8435004"/>
                <a:gd name="connsiteY7" fmla="*/ 192503 h 1006139"/>
                <a:gd name="connsiteX8" fmla="*/ 8432652 w 8435004"/>
                <a:gd name="connsiteY8" fmla="*/ 275053 h 1006139"/>
                <a:gd name="connsiteX9" fmla="*/ 8432652 w 8435004"/>
                <a:gd name="connsiteY9" fmla="*/ 300453 h 1006139"/>
                <a:gd name="connsiteX10" fmla="*/ 8400902 w 8435004"/>
                <a:gd name="connsiteY10" fmla="*/ 319503 h 1006139"/>
                <a:gd name="connsiteX11" fmla="*/ 8204052 w 8435004"/>
                <a:gd name="connsiteY11" fmla="*/ 332203 h 1006139"/>
                <a:gd name="connsiteX12" fmla="*/ 7835752 w 8435004"/>
                <a:gd name="connsiteY12" fmla="*/ 357603 h 1006139"/>
                <a:gd name="connsiteX13" fmla="*/ 7575402 w 8435004"/>
                <a:gd name="connsiteY13" fmla="*/ 370303 h 1006139"/>
                <a:gd name="connsiteX14" fmla="*/ 6692752 w 8435004"/>
                <a:gd name="connsiteY14" fmla="*/ 446503 h 1006139"/>
                <a:gd name="connsiteX15" fmla="*/ 5810102 w 8435004"/>
                <a:gd name="connsiteY15" fmla="*/ 522703 h 1006139"/>
                <a:gd name="connsiteX16" fmla="*/ 4946502 w 8435004"/>
                <a:gd name="connsiteY16" fmla="*/ 598903 h 1006139"/>
                <a:gd name="connsiteX17" fmla="*/ 4070202 w 8435004"/>
                <a:gd name="connsiteY17" fmla="*/ 662403 h 1006139"/>
                <a:gd name="connsiteX18" fmla="*/ 3206602 w 8435004"/>
                <a:gd name="connsiteY18" fmla="*/ 751303 h 1006139"/>
                <a:gd name="connsiteX19" fmla="*/ 2463652 w 8435004"/>
                <a:gd name="connsiteY19" fmla="*/ 808453 h 1006139"/>
                <a:gd name="connsiteX20" fmla="*/ 1600052 w 8435004"/>
                <a:gd name="connsiteY20" fmla="*/ 891003 h 1006139"/>
                <a:gd name="connsiteX21" fmla="*/ 812652 w 8435004"/>
                <a:gd name="connsiteY21" fmla="*/ 941803 h 1006139"/>
                <a:gd name="connsiteX22" fmla="*/ 69702 w 8435004"/>
                <a:gd name="connsiteY22" fmla="*/ 998953 h 1006139"/>
                <a:gd name="connsiteX23" fmla="*/ 31602 w 8435004"/>
                <a:gd name="connsiteY23" fmla="*/ 1005303 h 1006139"/>
                <a:gd name="connsiteX24" fmla="*/ 177652 w 8435004"/>
                <a:gd name="connsiteY24" fmla="*/ 979903 h 1006139"/>
                <a:gd name="connsiteX25" fmla="*/ 761852 w 8435004"/>
                <a:gd name="connsiteY25" fmla="*/ 916403 h 1006139"/>
                <a:gd name="connsiteX26" fmla="*/ 1530202 w 8435004"/>
                <a:gd name="connsiteY26" fmla="*/ 846553 h 1006139"/>
                <a:gd name="connsiteX27" fmla="*/ 2146152 w 8435004"/>
                <a:gd name="connsiteY27" fmla="*/ 751303 h 1006139"/>
                <a:gd name="connsiteX28" fmla="*/ 3193902 w 8435004"/>
                <a:gd name="connsiteY28" fmla="*/ 605253 h 1006139"/>
                <a:gd name="connsiteX29" fmla="*/ 4070202 w 8435004"/>
                <a:gd name="connsiteY29" fmla="*/ 471903 h 1006139"/>
                <a:gd name="connsiteX30" fmla="*/ 4940152 w 8435004"/>
                <a:gd name="connsiteY30" fmla="*/ 357603 h 1006139"/>
                <a:gd name="connsiteX31" fmla="*/ 5810102 w 8435004"/>
                <a:gd name="connsiteY31" fmla="*/ 268703 h 1006139"/>
                <a:gd name="connsiteX32" fmla="*/ 6680052 w 8435004"/>
                <a:gd name="connsiteY32" fmla="*/ 179803 h 100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435004" h="1006139">
                  <a:moveTo>
                    <a:pt x="6680052" y="179803"/>
                  </a:moveTo>
                  <a:lnTo>
                    <a:pt x="7562702" y="78203"/>
                  </a:lnTo>
                  <a:cubicBezTo>
                    <a:pt x="7811410" y="52803"/>
                    <a:pt x="8049535" y="37986"/>
                    <a:pt x="8172302" y="27403"/>
                  </a:cubicBezTo>
                  <a:cubicBezTo>
                    <a:pt x="8295069" y="16820"/>
                    <a:pt x="8264377" y="18936"/>
                    <a:pt x="8299302" y="14703"/>
                  </a:cubicBezTo>
                  <a:cubicBezTo>
                    <a:pt x="8334227" y="10470"/>
                    <a:pt x="8362802" y="4120"/>
                    <a:pt x="8381852" y="2003"/>
                  </a:cubicBezTo>
                  <a:cubicBezTo>
                    <a:pt x="8400902" y="-114"/>
                    <a:pt x="8406194" y="-1172"/>
                    <a:pt x="8413602" y="2003"/>
                  </a:cubicBezTo>
                  <a:cubicBezTo>
                    <a:pt x="8421010" y="5178"/>
                    <a:pt x="8423127" y="-10697"/>
                    <a:pt x="8426302" y="21053"/>
                  </a:cubicBezTo>
                  <a:cubicBezTo>
                    <a:pt x="8429477" y="52803"/>
                    <a:pt x="8431594" y="150170"/>
                    <a:pt x="8432652" y="192503"/>
                  </a:cubicBezTo>
                  <a:cubicBezTo>
                    <a:pt x="8433710" y="234836"/>
                    <a:pt x="8432652" y="275053"/>
                    <a:pt x="8432652" y="275053"/>
                  </a:cubicBezTo>
                  <a:cubicBezTo>
                    <a:pt x="8432652" y="293045"/>
                    <a:pt x="8437944" y="293045"/>
                    <a:pt x="8432652" y="300453"/>
                  </a:cubicBezTo>
                  <a:cubicBezTo>
                    <a:pt x="8427360" y="307861"/>
                    <a:pt x="8439002" y="314211"/>
                    <a:pt x="8400902" y="319503"/>
                  </a:cubicBezTo>
                  <a:cubicBezTo>
                    <a:pt x="8362802" y="324795"/>
                    <a:pt x="8204052" y="332203"/>
                    <a:pt x="8204052" y="332203"/>
                  </a:cubicBezTo>
                  <a:lnTo>
                    <a:pt x="7835752" y="357603"/>
                  </a:lnTo>
                  <a:cubicBezTo>
                    <a:pt x="7730977" y="363953"/>
                    <a:pt x="7575402" y="370303"/>
                    <a:pt x="7575402" y="370303"/>
                  </a:cubicBezTo>
                  <a:lnTo>
                    <a:pt x="6692752" y="446503"/>
                  </a:lnTo>
                  <a:lnTo>
                    <a:pt x="5810102" y="522703"/>
                  </a:lnTo>
                  <a:lnTo>
                    <a:pt x="4946502" y="598903"/>
                  </a:lnTo>
                  <a:lnTo>
                    <a:pt x="4070202" y="662403"/>
                  </a:lnTo>
                  <a:cubicBezTo>
                    <a:pt x="3780219" y="687803"/>
                    <a:pt x="3474360" y="726961"/>
                    <a:pt x="3206602" y="751303"/>
                  </a:cubicBezTo>
                  <a:cubicBezTo>
                    <a:pt x="2938844" y="775645"/>
                    <a:pt x="2463652" y="808453"/>
                    <a:pt x="2463652" y="808453"/>
                  </a:cubicBezTo>
                  <a:lnTo>
                    <a:pt x="1600052" y="891003"/>
                  </a:lnTo>
                  <a:cubicBezTo>
                    <a:pt x="1324885" y="913228"/>
                    <a:pt x="812652" y="941803"/>
                    <a:pt x="812652" y="941803"/>
                  </a:cubicBezTo>
                  <a:lnTo>
                    <a:pt x="69702" y="998953"/>
                  </a:lnTo>
                  <a:cubicBezTo>
                    <a:pt x="-60473" y="1009536"/>
                    <a:pt x="31602" y="1005303"/>
                    <a:pt x="31602" y="1005303"/>
                  </a:cubicBezTo>
                  <a:cubicBezTo>
                    <a:pt x="49594" y="1002128"/>
                    <a:pt x="55944" y="994720"/>
                    <a:pt x="177652" y="979903"/>
                  </a:cubicBezTo>
                  <a:cubicBezTo>
                    <a:pt x="299360" y="965086"/>
                    <a:pt x="761852" y="916403"/>
                    <a:pt x="761852" y="916403"/>
                  </a:cubicBezTo>
                  <a:cubicBezTo>
                    <a:pt x="987277" y="894178"/>
                    <a:pt x="1299485" y="874070"/>
                    <a:pt x="1530202" y="846553"/>
                  </a:cubicBezTo>
                  <a:cubicBezTo>
                    <a:pt x="1760919" y="819036"/>
                    <a:pt x="2146152" y="751303"/>
                    <a:pt x="2146152" y="751303"/>
                  </a:cubicBezTo>
                  <a:lnTo>
                    <a:pt x="3193902" y="605253"/>
                  </a:lnTo>
                  <a:lnTo>
                    <a:pt x="4070202" y="471903"/>
                  </a:lnTo>
                  <a:cubicBezTo>
                    <a:pt x="4361244" y="430628"/>
                    <a:pt x="4650169" y="391470"/>
                    <a:pt x="4940152" y="357603"/>
                  </a:cubicBezTo>
                  <a:cubicBezTo>
                    <a:pt x="5230135" y="323736"/>
                    <a:pt x="5810102" y="268703"/>
                    <a:pt x="5810102" y="268703"/>
                  </a:cubicBezTo>
                  <a:lnTo>
                    <a:pt x="6680052" y="179803"/>
                  </a:lnTo>
                  <a:close/>
                </a:path>
              </a:pathLst>
            </a:custGeom>
            <a:solidFill>
              <a:schemeClr val="tx2">
                <a:alpha val="3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619" dirty="0">
                <a:solidFill>
                  <a:prstClr val="white"/>
                </a:solidFill>
              </a:endParaRPr>
            </a:p>
          </p:txBody>
        </p:sp>
        <p:sp>
          <p:nvSpPr>
            <p:cNvPr id="9" name="Freeform 8"/>
            <p:cNvSpPr/>
            <p:nvPr/>
          </p:nvSpPr>
          <p:spPr>
            <a:xfrm>
              <a:off x="4264819" y="4342724"/>
              <a:ext cx="3951683" cy="753124"/>
            </a:xfrm>
            <a:custGeom>
              <a:avLst/>
              <a:gdLst>
                <a:gd name="connsiteX0" fmla="*/ 6655095 w 8390321"/>
                <a:gd name="connsiteY0" fmla="*/ 171615 h 879257"/>
                <a:gd name="connsiteX1" fmla="*/ 7525045 w 8390321"/>
                <a:gd name="connsiteY1" fmla="*/ 82715 h 879257"/>
                <a:gd name="connsiteX2" fmla="*/ 8280695 w 8390321"/>
                <a:gd name="connsiteY2" fmla="*/ 12865 h 879257"/>
                <a:gd name="connsiteX3" fmla="*/ 8318795 w 8390321"/>
                <a:gd name="connsiteY3" fmla="*/ 165 h 879257"/>
                <a:gd name="connsiteX4" fmla="*/ 8369595 w 8390321"/>
                <a:gd name="connsiteY4" fmla="*/ 6515 h 879257"/>
                <a:gd name="connsiteX5" fmla="*/ 8388645 w 8390321"/>
                <a:gd name="connsiteY5" fmla="*/ 19215 h 879257"/>
                <a:gd name="connsiteX6" fmla="*/ 8388645 w 8390321"/>
                <a:gd name="connsiteY6" fmla="*/ 70015 h 879257"/>
                <a:gd name="connsiteX7" fmla="*/ 8382295 w 8390321"/>
                <a:gd name="connsiteY7" fmla="*/ 419265 h 879257"/>
                <a:gd name="connsiteX8" fmla="*/ 8382295 w 8390321"/>
                <a:gd name="connsiteY8" fmla="*/ 470065 h 879257"/>
                <a:gd name="connsiteX9" fmla="*/ 8369595 w 8390321"/>
                <a:gd name="connsiteY9" fmla="*/ 501815 h 879257"/>
                <a:gd name="connsiteX10" fmla="*/ 8242595 w 8390321"/>
                <a:gd name="connsiteY10" fmla="*/ 508165 h 879257"/>
                <a:gd name="connsiteX11" fmla="*/ 7804445 w 8390321"/>
                <a:gd name="connsiteY11" fmla="*/ 514515 h 879257"/>
                <a:gd name="connsiteX12" fmla="*/ 7512345 w 8390321"/>
                <a:gd name="connsiteY12" fmla="*/ 520865 h 879257"/>
                <a:gd name="connsiteX13" fmla="*/ 6667795 w 8390321"/>
                <a:gd name="connsiteY13" fmla="*/ 546265 h 879257"/>
                <a:gd name="connsiteX14" fmla="*/ 5772445 w 8390321"/>
                <a:gd name="connsiteY14" fmla="*/ 571665 h 879257"/>
                <a:gd name="connsiteX15" fmla="*/ 4908845 w 8390321"/>
                <a:gd name="connsiteY15" fmla="*/ 609765 h 879257"/>
                <a:gd name="connsiteX16" fmla="*/ 4032545 w 8390321"/>
                <a:gd name="connsiteY16" fmla="*/ 641515 h 879257"/>
                <a:gd name="connsiteX17" fmla="*/ 3162595 w 8390321"/>
                <a:gd name="connsiteY17" fmla="*/ 685965 h 879257"/>
                <a:gd name="connsiteX18" fmla="*/ 2279945 w 8390321"/>
                <a:gd name="connsiteY18" fmla="*/ 730415 h 879257"/>
                <a:gd name="connsiteX19" fmla="*/ 1409995 w 8390321"/>
                <a:gd name="connsiteY19" fmla="*/ 793915 h 879257"/>
                <a:gd name="connsiteX20" fmla="*/ 628945 w 8390321"/>
                <a:gd name="connsiteY20" fmla="*/ 851065 h 879257"/>
                <a:gd name="connsiteX21" fmla="*/ 171745 w 8390321"/>
                <a:gd name="connsiteY21" fmla="*/ 876465 h 879257"/>
                <a:gd name="connsiteX22" fmla="*/ 295 w 8390321"/>
                <a:gd name="connsiteY22" fmla="*/ 876465 h 879257"/>
                <a:gd name="connsiteX23" fmla="*/ 127295 w 8390321"/>
                <a:gd name="connsiteY23" fmla="*/ 857415 h 879257"/>
                <a:gd name="connsiteX24" fmla="*/ 781345 w 8390321"/>
                <a:gd name="connsiteY24" fmla="*/ 793915 h 879257"/>
                <a:gd name="connsiteX25" fmla="*/ 1600495 w 8390321"/>
                <a:gd name="connsiteY25" fmla="*/ 705015 h 879257"/>
                <a:gd name="connsiteX26" fmla="*/ 2260895 w 8390321"/>
                <a:gd name="connsiteY26" fmla="*/ 616115 h 879257"/>
                <a:gd name="connsiteX27" fmla="*/ 3149895 w 8390321"/>
                <a:gd name="connsiteY27" fmla="*/ 520865 h 879257"/>
                <a:gd name="connsiteX28" fmla="*/ 4019845 w 8390321"/>
                <a:gd name="connsiteY28" fmla="*/ 431965 h 879257"/>
                <a:gd name="connsiteX29" fmla="*/ 4889795 w 8390321"/>
                <a:gd name="connsiteY29" fmla="*/ 336715 h 879257"/>
                <a:gd name="connsiteX30" fmla="*/ 5778795 w 8390321"/>
                <a:gd name="connsiteY30" fmla="*/ 235115 h 879257"/>
                <a:gd name="connsiteX31" fmla="*/ 6655095 w 8390321"/>
                <a:gd name="connsiteY31" fmla="*/ 171615 h 87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90321" h="879257">
                  <a:moveTo>
                    <a:pt x="6655095" y="171615"/>
                  </a:moveTo>
                  <a:lnTo>
                    <a:pt x="7525045" y="82715"/>
                  </a:lnTo>
                  <a:lnTo>
                    <a:pt x="8280695" y="12865"/>
                  </a:lnTo>
                  <a:cubicBezTo>
                    <a:pt x="8412987" y="-893"/>
                    <a:pt x="8303978" y="1223"/>
                    <a:pt x="8318795" y="165"/>
                  </a:cubicBezTo>
                  <a:cubicBezTo>
                    <a:pt x="8333612" y="-893"/>
                    <a:pt x="8357953" y="3340"/>
                    <a:pt x="8369595" y="6515"/>
                  </a:cubicBezTo>
                  <a:cubicBezTo>
                    <a:pt x="8381237" y="9690"/>
                    <a:pt x="8385470" y="8632"/>
                    <a:pt x="8388645" y="19215"/>
                  </a:cubicBezTo>
                  <a:cubicBezTo>
                    <a:pt x="8391820" y="29798"/>
                    <a:pt x="8389703" y="3340"/>
                    <a:pt x="8388645" y="70015"/>
                  </a:cubicBezTo>
                  <a:cubicBezTo>
                    <a:pt x="8387587" y="136690"/>
                    <a:pt x="8383353" y="352590"/>
                    <a:pt x="8382295" y="419265"/>
                  </a:cubicBezTo>
                  <a:cubicBezTo>
                    <a:pt x="8381237" y="485940"/>
                    <a:pt x="8384412" y="456307"/>
                    <a:pt x="8382295" y="470065"/>
                  </a:cubicBezTo>
                  <a:cubicBezTo>
                    <a:pt x="8380178" y="483823"/>
                    <a:pt x="8392878" y="495465"/>
                    <a:pt x="8369595" y="501815"/>
                  </a:cubicBezTo>
                  <a:cubicBezTo>
                    <a:pt x="8346312" y="508165"/>
                    <a:pt x="8242595" y="508165"/>
                    <a:pt x="8242595" y="508165"/>
                  </a:cubicBezTo>
                  <a:lnTo>
                    <a:pt x="7804445" y="514515"/>
                  </a:lnTo>
                  <a:lnTo>
                    <a:pt x="7512345" y="520865"/>
                  </a:lnTo>
                  <a:lnTo>
                    <a:pt x="6667795" y="546265"/>
                  </a:lnTo>
                  <a:lnTo>
                    <a:pt x="5772445" y="571665"/>
                  </a:lnTo>
                  <a:lnTo>
                    <a:pt x="4908845" y="609765"/>
                  </a:lnTo>
                  <a:lnTo>
                    <a:pt x="4032545" y="641515"/>
                  </a:lnTo>
                  <a:lnTo>
                    <a:pt x="3162595" y="685965"/>
                  </a:lnTo>
                  <a:lnTo>
                    <a:pt x="2279945" y="730415"/>
                  </a:lnTo>
                  <a:cubicBezTo>
                    <a:pt x="1987845" y="748407"/>
                    <a:pt x="1409995" y="793915"/>
                    <a:pt x="1409995" y="793915"/>
                  </a:cubicBezTo>
                  <a:lnTo>
                    <a:pt x="628945" y="851065"/>
                  </a:lnTo>
                  <a:cubicBezTo>
                    <a:pt x="422570" y="864823"/>
                    <a:pt x="276520" y="872232"/>
                    <a:pt x="171745" y="876465"/>
                  </a:cubicBezTo>
                  <a:cubicBezTo>
                    <a:pt x="66970" y="880698"/>
                    <a:pt x="7703" y="879640"/>
                    <a:pt x="295" y="876465"/>
                  </a:cubicBezTo>
                  <a:cubicBezTo>
                    <a:pt x="-7113" y="873290"/>
                    <a:pt x="127295" y="857415"/>
                    <a:pt x="127295" y="857415"/>
                  </a:cubicBezTo>
                  <a:lnTo>
                    <a:pt x="781345" y="793915"/>
                  </a:lnTo>
                  <a:lnTo>
                    <a:pt x="1600495" y="705015"/>
                  </a:lnTo>
                  <a:cubicBezTo>
                    <a:pt x="1847087" y="675382"/>
                    <a:pt x="2002662" y="646807"/>
                    <a:pt x="2260895" y="616115"/>
                  </a:cubicBezTo>
                  <a:cubicBezTo>
                    <a:pt x="2519128" y="585423"/>
                    <a:pt x="3149895" y="520865"/>
                    <a:pt x="3149895" y="520865"/>
                  </a:cubicBezTo>
                  <a:lnTo>
                    <a:pt x="4019845" y="431965"/>
                  </a:lnTo>
                  <a:lnTo>
                    <a:pt x="4889795" y="336715"/>
                  </a:lnTo>
                  <a:lnTo>
                    <a:pt x="5778795" y="235115"/>
                  </a:lnTo>
                  <a:cubicBezTo>
                    <a:pt x="6073012" y="206540"/>
                    <a:pt x="6364053" y="185902"/>
                    <a:pt x="6655095" y="171615"/>
                  </a:cubicBezTo>
                  <a:close/>
                </a:path>
              </a:pathLst>
            </a:custGeom>
            <a:solidFill>
              <a:srgbClr val="7030A0">
                <a:alpha val="30000"/>
              </a:srgb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prstClr val="white"/>
                </a:solidFill>
              </a:endParaRPr>
            </a:p>
          </p:txBody>
        </p:sp>
        <p:sp>
          <p:nvSpPr>
            <p:cNvPr id="10" name="TextBox 9"/>
            <p:cNvSpPr txBox="1"/>
            <p:nvPr/>
          </p:nvSpPr>
          <p:spPr>
            <a:xfrm>
              <a:off x="362902" y="5616155"/>
              <a:ext cx="7951470" cy="553997"/>
            </a:xfrm>
            <a:prstGeom prst="rect">
              <a:avLst/>
            </a:prstGeom>
            <a:solidFill>
              <a:schemeClr val="bg1"/>
            </a:solidFill>
          </p:spPr>
          <p:txBody>
            <a:bodyPr wrap="square" rtlCol="0">
              <a:spAutoFit/>
            </a:bodyPr>
            <a:lstStyle/>
            <a:p>
              <a:pPr algn="ctr"/>
              <a:r>
                <a:rPr lang="en-US" sz="1200" b="1" dirty="0">
                  <a:solidFill>
                    <a:prstClr val="black"/>
                  </a:solidFill>
                </a:rPr>
                <a:t>Relative Sea Level Rise Scenarios for Annapolis </a:t>
              </a:r>
            </a:p>
            <a:p>
              <a:pPr algn="ctr"/>
              <a:r>
                <a:rPr lang="en-US" sz="900" dirty="0">
                  <a:solidFill>
                    <a:prstClr val="black"/>
                  </a:solidFill>
                </a:rPr>
                <a:t>with Annapolis Monthly Mean Sea Level Data for 1930-2016</a:t>
              </a:r>
            </a:p>
          </p:txBody>
        </p:sp>
        <p:sp>
          <p:nvSpPr>
            <p:cNvPr id="11" name="TextBox 10"/>
            <p:cNvSpPr txBox="1"/>
            <p:nvPr/>
          </p:nvSpPr>
          <p:spPr>
            <a:xfrm>
              <a:off x="1335882" y="3680169"/>
              <a:ext cx="3521869" cy="1369605"/>
            </a:xfrm>
            <a:prstGeom prst="rect">
              <a:avLst/>
            </a:prstGeom>
            <a:noFill/>
          </p:spPr>
          <p:txBody>
            <a:bodyPr wrap="square" rtlCol="0">
              <a:spAutoFit/>
            </a:bodyPr>
            <a:lstStyle/>
            <a:p>
              <a:r>
                <a:rPr lang="en-US" sz="675" dirty="0">
                  <a:solidFill>
                    <a:prstClr val="black"/>
                  </a:solidFill>
                </a:rPr>
                <a:t>The six Global Mean Sea Level (GMSL) scenarios in Sweet et al., 2017, identified by the height in meters in 2100 relative to MSL in 2000, span the range of scientifically plausible sea level rise scenarios.  The shaded regions represent a central 80% probability range for each scenario.  These curves have been adjusted to depict MSL relative to 1992.</a:t>
              </a:r>
            </a:p>
            <a:p>
              <a:endParaRPr lang="en-US" sz="675" dirty="0">
                <a:solidFill>
                  <a:prstClr val="black"/>
                </a:solidFill>
              </a:endParaRPr>
            </a:p>
            <a:p>
              <a:r>
                <a:rPr lang="en-US" sz="675" dirty="0">
                  <a:solidFill>
                    <a:prstClr val="black"/>
                  </a:solidFill>
                </a:rPr>
                <a:t>The five scenarios described in Hall et al., 2016 correspond to GMSL of 2.0m, 1.5m, 1.0m, 0.5m, and 0.2m relative to MSL in 1992, and are indicated by thick black lines.</a:t>
              </a:r>
            </a:p>
          </p:txBody>
        </p:sp>
        <p:grpSp>
          <p:nvGrpSpPr>
            <p:cNvPr id="13" name="Group 12"/>
            <p:cNvGrpSpPr/>
            <p:nvPr/>
          </p:nvGrpSpPr>
          <p:grpSpPr>
            <a:xfrm>
              <a:off x="1403746" y="1418812"/>
              <a:ext cx="1518048" cy="2194709"/>
              <a:chOff x="5823604" y="1068830"/>
              <a:chExt cx="1257376" cy="2926279"/>
            </a:xfrm>
          </p:grpSpPr>
          <p:sp>
            <p:nvSpPr>
              <p:cNvPr id="14" name="Rectangle 13"/>
              <p:cNvSpPr/>
              <p:nvPr/>
            </p:nvSpPr>
            <p:spPr>
              <a:xfrm>
                <a:off x="5823604" y="3051362"/>
                <a:ext cx="1257376" cy="458908"/>
              </a:xfrm>
              <a:prstGeom prst="rect">
                <a:avLst/>
              </a:prstGeom>
              <a:solidFill>
                <a:schemeClr val="accent5">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r>
                  <a:rPr lang="en-US" sz="788" dirty="0">
                    <a:solidFill>
                      <a:prstClr val="black"/>
                    </a:solidFill>
                  </a:rPr>
                  <a:t>Intermediate Low (0.5m)</a:t>
                </a:r>
              </a:p>
            </p:txBody>
          </p:sp>
          <p:sp>
            <p:nvSpPr>
              <p:cNvPr id="15" name="Rectangle 14"/>
              <p:cNvSpPr/>
              <p:nvPr/>
            </p:nvSpPr>
            <p:spPr>
              <a:xfrm>
                <a:off x="5823604" y="2564560"/>
                <a:ext cx="1257376" cy="486803"/>
              </a:xfrm>
              <a:prstGeom prst="rect">
                <a:avLst/>
              </a:prstGeom>
              <a:solidFill>
                <a:schemeClr val="accent6">
                  <a:lumMod val="75000"/>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r>
                  <a:rPr lang="en-US" sz="788" dirty="0">
                    <a:solidFill>
                      <a:prstClr val="black"/>
                    </a:solidFill>
                  </a:rPr>
                  <a:t>Intermediate (1.0m)</a:t>
                </a:r>
              </a:p>
            </p:txBody>
          </p:sp>
          <p:sp>
            <p:nvSpPr>
              <p:cNvPr id="16" name="Rectangle 15"/>
              <p:cNvSpPr/>
              <p:nvPr/>
            </p:nvSpPr>
            <p:spPr>
              <a:xfrm>
                <a:off x="5823605" y="2047465"/>
                <a:ext cx="1257372" cy="512554"/>
              </a:xfrm>
              <a:prstGeom prst="rect">
                <a:avLst/>
              </a:prstGeom>
              <a:solidFill>
                <a:schemeClr val="accent4">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r>
                  <a:rPr lang="en-US" sz="788" dirty="0">
                    <a:solidFill>
                      <a:prstClr val="black"/>
                    </a:solidFill>
                  </a:rPr>
                  <a:t>Intermediate High (1.5m) </a:t>
                </a:r>
              </a:p>
            </p:txBody>
          </p:sp>
          <p:sp>
            <p:nvSpPr>
              <p:cNvPr id="17" name="Rectangle 16"/>
              <p:cNvSpPr/>
              <p:nvPr/>
            </p:nvSpPr>
            <p:spPr>
              <a:xfrm>
                <a:off x="5823605" y="1556123"/>
                <a:ext cx="1257372" cy="481137"/>
              </a:xfrm>
              <a:prstGeom prst="rect">
                <a:avLst/>
              </a:prstGeom>
              <a:solidFill>
                <a:schemeClr val="accent2">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r>
                  <a:rPr lang="en-US" sz="788" dirty="0">
                    <a:solidFill>
                      <a:prstClr val="black"/>
                    </a:solidFill>
                  </a:rPr>
                  <a:t>High (2.0m)</a:t>
                </a:r>
              </a:p>
            </p:txBody>
          </p:sp>
          <p:sp>
            <p:nvSpPr>
              <p:cNvPr id="18" name="Rectangle 17"/>
              <p:cNvSpPr/>
              <p:nvPr/>
            </p:nvSpPr>
            <p:spPr>
              <a:xfrm>
                <a:off x="5823604" y="1068830"/>
                <a:ext cx="1257372" cy="475379"/>
              </a:xfrm>
              <a:prstGeom prst="rect">
                <a:avLst/>
              </a:prstGeom>
              <a:solidFill>
                <a:srgbClr val="C0000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r>
                  <a:rPr lang="en-US" sz="788" dirty="0">
                    <a:solidFill>
                      <a:prstClr val="black"/>
                    </a:solidFill>
                  </a:rPr>
                  <a:t>Extreme (2.5m)</a:t>
                </a:r>
              </a:p>
            </p:txBody>
          </p:sp>
          <p:sp>
            <p:nvSpPr>
              <p:cNvPr id="19" name="Rectangle 18"/>
              <p:cNvSpPr/>
              <p:nvPr/>
            </p:nvSpPr>
            <p:spPr>
              <a:xfrm>
                <a:off x="5823604" y="3519781"/>
                <a:ext cx="1257372" cy="475328"/>
              </a:xfrm>
              <a:prstGeom prst="rect">
                <a:avLst/>
              </a:prstGeom>
              <a:solidFill>
                <a:srgbClr val="7030A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r>
                  <a:rPr lang="en-US" sz="788" dirty="0">
                    <a:solidFill>
                      <a:prstClr val="black"/>
                    </a:solidFill>
                  </a:rPr>
                  <a:t>Low (0.3m)</a:t>
                </a:r>
              </a:p>
            </p:txBody>
          </p:sp>
        </p:grpSp>
        <p:sp>
          <p:nvSpPr>
            <p:cNvPr id="20" name="Right Brace 19"/>
            <p:cNvSpPr/>
            <p:nvPr/>
          </p:nvSpPr>
          <p:spPr>
            <a:xfrm>
              <a:off x="3073599" y="1467018"/>
              <a:ext cx="164306" cy="65553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75" b="1" dirty="0">
                <a:solidFill>
                  <a:prstClr val="black"/>
                </a:solidFill>
              </a:endParaRPr>
            </a:p>
          </p:txBody>
        </p:sp>
        <p:sp>
          <p:nvSpPr>
            <p:cNvPr id="21" name="TextBox 20"/>
            <p:cNvSpPr txBox="1"/>
            <p:nvPr/>
          </p:nvSpPr>
          <p:spPr>
            <a:xfrm>
              <a:off x="3266479" y="1448072"/>
              <a:ext cx="2798201" cy="746614"/>
            </a:xfrm>
            <a:prstGeom prst="rect">
              <a:avLst/>
            </a:prstGeom>
            <a:solidFill>
              <a:schemeClr val="bg1"/>
            </a:solidFill>
          </p:spPr>
          <p:txBody>
            <a:bodyPr wrap="none" rtlCol="0">
              <a:spAutoFit/>
            </a:bodyPr>
            <a:lstStyle/>
            <a:p>
              <a:r>
                <a:rPr lang="en-US" sz="1013" dirty="0">
                  <a:solidFill>
                    <a:prstClr val="black"/>
                  </a:solidFill>
                </a:rPr>
                <a:t>High Emission Scenario with</a:t>
              </a:r>
            </a:p>
            <a:p>
              <a:r>
                <a:rPr lang="en-US" sz="1013" dirty="0">
                  <a:solidFill>
                    <a:prstClr val="black"/>
                  </a:solidFill>
                </a:rPr>
                <a:t>Max Contribution from Ice Sheets;</a:t>
              </a:r>
            </a:p>
            <a:p>
              <a:r>
                <a:rPr lang="en-US" sz="1013" dirty="0">
                  <a:solidFill>
                    <a:prstClr val="black"/>
                  </a:solidFill>
                </a:rPr>
                <a:t>Low Probability, High Consequences</a:t>
              </a:r>
            </a:p>
          </p:txBody>
        </p:sp>
        <p:sp>
          <p:nvSpPr>
            <p:cNvPr id="22" name="Right Brace 21"/>
            <p:cNvSpPr/>
            <p:nvPr/>
          </p:nvSpPr>
          <p:spPr>
            <a:xfrm>
              <a:off x="3073599" y="2937753"/>
              <a:ext cx="164306" cy="65553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75" b="1" dirty="0">
                <a:solidFill>
                  <a:prstClr val="black"/>
                </a:solidFill>
              </a:endParaRPr>
            </a:p>
          </p:txBody>
        </p:sp>
        <p:sp>
          <p:nvSpPr>
            <p:cNvPr id="23" name="TextBox 22"/>
            <p:cNvSpPr txBox="1"/>
            <p:nvPr/>
          </p:nvSpPr>
          <p:spPr>
            <a:xfrm>
              <a:off x="3266479" y="3019697"/>
              <a:ext cx="2524623" cy="538780"/>
            </a:xfrm>
            <a:prstGeom prst="rect">
              <a:avLst/>
            </a:prstGeom>
            <a:solidFill>
              <a:schemeClr val="bg1"/>
            </a:solidFill>
          </p:spPr>
          <p:txBody>
            <a:bodyPr wrap="none" rtlCol="0">
              <a:spAutoFit/>
            </a:bodyPr>
            <a:lstStyle/>
            <a:p>
              <a:r>
                <a:rPr lang="en-US" sz="1013" dirty="0">
                  <a:solidFill>
                    <a:prstClr val="black"/>
                  </a:solidFill>
                </a:rPr>
                <a:t>Low Emissions; Requires</a:t>
              </a:r>
            </a:p>
            <a:p>
              <a:r>
                <a:rPr lang="en-US" sz="1013" dirty="0">
                  <a:solidFill>
                    <a:prstClr val="black"/>
                  </a:solidFill>
                </a:rPr>
                <a:t>Major Carbon Cuts and Removal</a:t>
              </a:r>
            </a:p>
          </p:txBody>
        </p:sp>
        <p:sp>
          <p:nvSpPr>
            <p:cNvPr id="24" name="Right Brace 23"/>
            <p:cNvSpPr/>
            <p:nvPr/>
          </p:nvSpPr>
          <p:spPr>
            <a:xfrm>
              <a:off x="3073598" y="2209434"/>
              <a:ext cx="164306" cy="65553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75" b="1" dirty="0">
                <a:solidFill>
                  <a:prstClr val="black"/>
                </a:solidFill>
              </a:endParaRPr>
            </a:p>
          </p:txBody>
        </p:sp>
        <p:sp>
          <p:nvSpPr>
            <p:cNvPr id="26" name="TextBox 25"/>
            <p:cNvSpPr txBox="1"/>
            <p:nvPr/>
          </p:nvSpPr>
          <p:spPr>
            <a:xfrm>
              <a:off x="3266479" y="2391046"/>
              <a:ext cx="2229671" cy="330945"/>
            </a:xfrm>
            <a:prstGeom prst="rect">
              <a:avLst/>
            </a:prstGeom>
            <a:solidFill>
              <a:schemeClr val="bg1"/>
            </a:solidFill>
          </p:spPr>
          <p:txBody>
            <a:bodyPr wrap="none" rtlCol="0">
              <a:spAutoFit/>
            </a:bodyPr>
            <a:lstStyle/>
            <a:p>
              <a:r>
                <a:rPr lang="en-US" sz="1013" dirty="0">
                  <a:solidFill>
                    <a:prstClr val="black"/>
                  </a:solidFill>
                </a:rPr>
                <a:t>Moderate to High Emissions</a:t>
              </a:r>
            </a:p>
          </p:txBody>
        </p:sp>
        <p:sp>
          <p:nvSpPr>
            <p:cNvPr id="2" name="TextBox 1"/>
            <p:cNvSpPr txBox="1"/>
            <p:nvPr/>
          </p:nvSpPr>
          <p:spPr>
            <a:xfrm>
              <a:off x="7081342" y="5419724"/>
              <a:ext cx="1291380" cy="246221"/>
            </a:xfrm>
            <a:prstGeom prst="rect">
              <a:avLst/>
            </a:prstGeom>
            <a:noFill/>
          </p:spPr>
          <p:txBody>
            <a:bodyPr wrap="none" rtlCol="0">
              <a:spAutoFit/>
            </a:bodyPr>
            <a:lstStyle/>
            <a:p>
              <a:r>
                <a:rPr lang="en-US" sz="600" dirty="0"/>
                <a:t>Graphic by E.T. Petruncio</a:t>
              </a:r>
            </a:p>
          </p:txBody>
        </p:sp>
      </p:grpSp>
      <p:sp>
        <p:nvSpPr>
          <p:cNvPr id="33" name="Flowchart: Connector 32"/>
          <p:cNvSpPr/>
          <p:nvPr/>
        </p:nvSpPr>
        <p:spPr>
          <a:xfrm flipH="1">
            <a:off x="5232828" y="5159679"/>
            <a:ext cx="107950" cy="9759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object 5"/>
          <p:cNvSpPr txBox="1"/>
          <p:nvPr/>
        </p:nvSpPr>
        <p:spPr>
          <a:xfrm>
            <a:off x="1332196" y="574234"/>
            <a:ext cx="5940266" cy="507831"/>
          </a:xfrm>
          <a:prstGeom prst="rect">
            <a:avLst/>
          </a:prstGeom>
        </p:spPr>
        <p:txBody>
          <a:bodyPr vert="horz" wrap="square" lIns="0" tIns="0" rIns="0" bIns="0" rtlCol="0">
            <a:spAutoFit/>
          </a:bodyPr>
          <a:lstStyle/>
          <a:p>
            <a:pPr marL="9525" algn="ctr">
              <a:defRPr/>
            </a:pPr>
            <a:r>
              <a:rPr lang="en-US" sz="3300" b="1" dirty="0">
                <a:solidFill>
                  <a:prstClr val="black"/>
                </a:solidFill>
                <a:latin typeface="Calibri"/>
                <a:cs typeface="Calibri"/>
              </a:rPr>
              <a:t>Relative Sea Level Rise</a:t>
            </a:r>
          </a:p>
        </p:txBody>
      </p:sp>
      <p:sp>
        <p:nvSpPr>
          <p:cNvPr id="3" name="Slide Number Placeholder 2"/>
          <p:cNvSpPr>
            <a:spLocks noGrp="1"/>
          </p:cNvSpPr>
          <p:nvPr>
            <p:ph type="sldNum" sz="quarter" idx="12"/>
          </p:nvPr>
        </p:nvSpPr>
        <p:spPr/>
        <p:txBody>
          <a:bodyPr/>
          <a:lstStyle/>
          <a:p>
            <a:fld id="{5A8328EF-C2C8-4861-B0DA-8100FEBAF165}" type="slidenum">
              <a:rPr lang="en-US" smtClean="0"/>
              <a:t>43</a:t>
            </a:fld>
            <a:endParaRPr lang="en-US" dirty="0"/>
          </a:p>
        </p:txBody>
      </p:sp>
      <p:sp>
        <p:nvSpPr>
          <p:cNvPr id="12" name="TextBox 11"/>
          <p:cNvSpPr txBox="1"/>
          <p:nvPr/>
        </p:nvSpPr>
        <p:spPr>
          <a:xfrm>
            <a:off x="5340778" y="1217174"/>
            <a:ext cx="2813686" cy="923330"/>
          </a:xfrm>
          <a:prstGeom prst="rect">
            <a:avLst/>
          </a:prstGeom>
          <a:solidFill>
            <a:schemeClr val="accent4">
              <a:lumMod val="60000"/>
              <a:lumOff val="40000"/>
            </a:schemeClr>
          </a:solidFill>
          <a:ln>
            <a:solidFill>
              <a:schemeClr val="tx1"/>
            </a:solidFill>
          </a:ln>
        </p:spPr>
        <p:txBody>
          <a:bodyPr wrap="square" rtlCol="0">
            <a:spAutoFit/>
          </a:bodyPr>
          <a:lstStyle/>
          <a:p>
            <a:r>
              <a:rPr lang="en-US" sz="1350" dirty="0">
                <a:solidFill>
                  <a:prstClr val="black"/>
                </a:solidFill>
                <a:cs typeface="Calibri"/>
              </a:rPr>
              <a:t>CRWG:</a:t>
            </a:r>
          </a:p>
          <a:p>
            <a:r>
              <a:rPr lang="en-US" sz="1350" dirty="0">
                <a:solidFill>
                  <a:prstClr val="black"/>
                </a:solidFill>
                <a:cs typeface="Calibri"/>
              </a:rPr>
              <a:t>2025 17cm</a:t>
            </a:r>
          </a:p>
          <a:p>
            <a:r>
              <a:rPr lang="en-US" sz="1350" dirty="0">
                <a:solidFill>
                  <a:prstClr val="black"/>
                </a:solidFill>
                <a:cs typeface="Calibri"/>
              </a:rPr>
              <a:t>Interpolate between 2025 and 2050</a:t>
            </a:r>
          </a:p>
          <a:p>
            <a:r>
              <a:rPr lang="en-US" sz="1350" dirty="0">
                <a:solidFill>
                  <a:prstClr val="black"/>
                </a:solidFill>
                <a:cs typeface="Calibri"/>
              </a:rPr>
              <a:t>2050 = 50cm for now</a:t>
            </a:r>
            <a:endParaRPr lang="en-US" sz="1350" dirty="0"/>
          </a:p>
        </p:txBody>
      </p:sp>
      <p:sp>
        <p:nvSpPr>
          <p:cNvPr id="28" name="TextBox 27"/>
          <p:cNvSpPr txBox="1"/>
          <p:nvPr/>
        </p:nvSpPr>
        <p:spPr>
          <a:xfrm>
            <a:off x="0" y="6606060"/>
            <a:ext cx="2473754" cy="230832"/>
          </a:xfrm>
          <a:prstGeom prst="rect">
            <a:avLst/>
          </a:prstGeom>
          <a:noFill/>
        </p:spPr>
        <p:txBody>
          <a:bodyPr wrap="none" rtlCol="0">
            <a:spAutoFit/>
          </a:bodyPr>
          <a:lstStyle/>
          <a:p>
            <a:r>
              <a:rPr lang="da-DK" sz="900" dirty="0"/>
              <a:t>Sources: Hall et al. (2016) and Sweet et al. (2017)</a:t>
            </a:r>
            <a:endParaRPr lang="en-US" sz="1350" dirty="0"/>
          </a:p>
        </p:txBody>
      </p:sp>
      <p:sp>
        <p:nvSpPr>
          <p:cNvPr id="30" name="TextBox 29">
            <a:extLst>
              <a:ext uri="{FF2B5EF4-FFF2-40B4-BE49-F238E27FC236}">
                <a16:creationId xmlns:a16="http://schemas.microsoft.com/office/drawing/2014/main" id="{63645F1E-CA55-45D0-8563-65BFBF907EC4}"/>
              </a:ext>
            </a:extLst>
          </p:cNvPr>
          <p:cNvSpPr txBox="1"/>
          <p:nvPr/>
        </p:nvSpPr>
        <p:spPr>
          <a:xfrm>
            <a:off x="1819747" y="172016"/>
            <a:ext cx="1678665" cy="369332"/>
          </a:xfrm>
          <a:prstGeom prst="rect">
            <a:avLst/>
          </a:prstGeom>
          <a:noFill/>
        </p:spPr>
        <p:txBody>
          <a:bodyPr wrap="none" rtlCol="0">
            <a:spAutoFit/>
          </a:bodyPr>
          <a:lstStyle/>
          <a:p>
            <a:r>
              <a:rPr lang="en-US" dirty="0"/>
              <a:t>December 2017</a:t>
            </a:r>
          </a:p>
        </p:txBody>
      </p:sp>
      <p:sp>
        <p:nvSpPr>
          <p:cNvPr id="36" name="Flowchart: Connector 35">
            <a:extLst>
              <a:ext uri="{FF2B5EF4-FFF2-40B4-BE49-F238E27FC236}">
                <a16:creationId xmlns:a16="http://schemas.microsoft.com/office/drawing/2014/main" id="{61FA4366-7FC4-4F36-8EA2-CC7F742F8119}"/>
              </a:ext>
            </a:extLst>
          </p:cNvPr>
          <p:cNvSpPr/>
          <p:nvPr/>
        </p:nvSpPr>
        <p:spPr>
          <a:xfrm flipH="1">
            <a:off x="6316565" y="4858613"/>
            <a:ext cx="107950" cy="9759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245229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9980" y="163899"/>
            <a:ext cx="7375161" cy="850090"/>
          </a:xfrm>
          <a:prstGeom prst="rect">
            <a:avLst/>
          </a:prstGeom>
        </p:spPr>
        <p:txBody>
          <a:bodyPr vert="horz" lIns="0" tIns="9525" rIns="0" bIns="0" rtlCol="0">
            <a:normAutofit/>
          </a:bodyPr>
          <a:lstStyle/>
          <a:p>
            <a:pPr marL="9525" algn="ctr">
              <a:spcBef>
                <a:spcPts val="75"/>
              </a:spcBef>
            </a:pPr>
            <a:r>
              <a:rPr lang="en-US" sz="3000" b="1" dirty="0">
                <a:cs typeface="Calibri" panose="020F0502020204030204" pitchFamily="34" charset="0"/>
              </a:rPr>
              <a:t>CBP Climate Work Plan</a:t>
            </a:r>
            <a:endParaRPr lang="en-US" sz="3000" b="1" spc="-11" dirty="0">
              <a:cs typeface="Calibri" panose="020F0502020204030204" pitchFamily="34" charset="0"/>
            </a:endParaRPr>
          </a:p>
        </p:txBody>
      </p:sp>
      <p:sp>
        <p:nvSpPr>
          <p:cNvPr id="4" name="object 4"/>
          <p:cNvSpPr txBox="1">
            <a:spLocks noGrp="1"/>
          </p:cNvSpPr>
          <p:nvPr>
            <p:ph type="sldNum" sz="quarter" idx="4294967295"/>
          </p:nvPr>
        </p:nvSpPr>
        <p:spPr>
          <a:xfrm>
            <a:off x="8119447" y="6223702"/>
            <a:ext cx="428046" cy="314067"/>
          </a:xfrm>
          <a:prstGeom prst="rect">
            <a:avLst/>
          </a:prstGeom>
        </p:spPr>
        <p:txBody>
          <a:bodyPr vert="horz" lIns="0" tIns="0" rIns="0" bIns="0" rtlCol="0">
            <a:normAutofit/>
          </a:bodyPr>
          <a:lstStyle/>
          <a:p>
            <a:pPr marL="19050" defTabSz="685800">
              <a:spcAft>
                <a:spcPts val="600"/>
              </a:spcAft>
              <a:defRPr/>
            </a:pPr>
            <a:fld id="{81D60167-4931-47E6-BA6A-407CBD079E47}" type="slidenum">
              <a:rPr lang="en-US" sz="900">
                <a:solidFill>
                  <a:srgbClr val="898989"/>
                </a:solidFill>
                <a:latin typeface="Calibri"/>
              </a:rPr>
              <a:pPr marL="19050" defTabSz="685800">
                <a:spcAft>
                  <a:spcPts val="600"/>
                </a:spcAft>
                <a:defRPr/>
              </a:pPr>
              <a:t>44</a:t>
            </a:fld>
            <a:endParaRPr lang="en-US" sz="900">
              <a:solidFill>
                <a:srgbClr val="898989"/>
              </a:solidFill>
              <a:latin typeface="Calibri"/>
            </a:endParaRPr>
          </a:p>
        </p:txBody>
      </p:sp>
      <p:sp>
        <p:nvSpPr>
          <p:cNvPr id="5" name="Rectangle 4"/>
          <p:cNvSpPr/>
          <p:nvPr/>
        </p:nvSpPr>
        <p:spPr>
          <a:xfrm>
            <a:off x="342901" y="2266316"/>
            <a:ext cx="8529320" cy="410625"/>
          </a:xfrm>
          <a:prstGeom prst="rect">
            <a:avLst/>
          </a:prstGeom>
        </p:spPr>
        <p:txBody>
          <a:bodyPr wrap="square" lIns="68580" tIns="34290" rIns="68580" bIns="34290">
            <a:spAutoFit/>
          </a:bodyPr>
          <a:lstStyle/>
          <a:p>
            <a:pPr>
              <a:spcAft>
                <a:spcPts val="600"/>
              </a:spcAft>
              <a:tabLst>
                <a:tab pos="342900" algn="l"/>
              </a:tabLst>
            </a:pPr>
            <a:endParaRPr lang="en-US" sz="90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600"/>
              </a:spcAft>
            </a:pPr>
            <a:r>
              <a:rPr lang="en-US" sz="800">
                <a:latin typeface="Calibri" panose="020F0502020204030204" pitchFamily="34" charset="0"/>
                <a:ea typeface="Calibri" panose="020F0502020204030204" pitchFamily="34" charset="0"/>
                <a:cs typeface="Times New Roman" panose="02020603050405020304" pitchFamily="18" charset="0"/>
              </a:rPr>
              <a:t> </a:t>
            </a:r>
          </a:p>
        </p:txBody>
      </p:sp>
      <p:graphicFrame>
        <p:nvGraphicFramePr>
          <p:cNvPr id="7" name="Diagram 6"/>
          <p:cNvGraphicFramePr/>
          <p:nvPr>
            <p:extLst/>
          </p:nvPr>
        </p:nvGraphicFramePr>
        <p:xfrm>
          <a:off x="777240" y="1161683"/>
          <a:ext cx="7589520" cy="5696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0583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9980" y="163899"/>
            <a:ext cx="7375161" cy="850090"/>
          </a:xfrm>
          <a:prstGeom prst="rect">
            <a:avLst/>
          </a:prstGeom>
        </p:spPr>
        <p:txBody>
          <a:bodyPr vert="horz" lIns="0" tIns="9525" rIns="0" bIns="0" rtlCol="0">
            <a:normAutofit/>
          </a:bodyPr>
          <a:lstStyle/>
          <a:p>
            <a:pPr marL="9525" algn="ctr">
              <a:spcBef>
                <a:spcPts val="75"/>
              </a:spcBef>
            </a:pPr>
            <a:r>
              <a:rPr lang="en-US" sz="3000" b="1" dirty="0">
                <a:cs typeface="Calibri" panose="020F0502020204030204" pitchFamily="34" charset="0"/>
              </a:rPr>
              <a:t>CBP Climate Work Plan</a:t>
            </a:r>
            <a:endParaRPr lang="en-US" sz="3000" b="1" spc="-11" dirty="0">
              <a:cs typeface="Calibri" panose="020F0502020204030204" pitchFamily="34" charset="0"/>
            </a:endParaRPr>
          </a:p>
        </p:txBody>
      </p:sp>
      <p:sp>
        <p:nvSpPr>
          <p:cNvPr id="4" name="object 4"/>
          <p:cNvSpPr txBox="1">
            <a:spLocks noGrp="1"/>
          </p:cNvSpPr>
          <p:nvPr>
            <p:ph type="sldNum" sz="quarter" idx="4294967295"/>
          </p:nvPr>
        </p:nvSpPr>
        <p:spPr>
          <a:xfrm>
            <a:off x="8119447" y="6223702"/>
            <a:ext cx="428046" cy="314067"/>
          </a:xfrm>
          <a:prstGeom prst="rect">
            <a:avLst/>
          </a:prstGeom>
        </p:spPr>
        <p:txBody>
          <a:bodyPr vert="horz" lIns="0" tIns="0" rIns="0" bIns="0" rtlCol="0">
            <a:normAutofit/>
          </a:bodyPr>
          <a:lstStyle/>
          <a:p>
            <a:pPr marL="19050" defTabSz="685800">
              <a:spcAft>
                <a:spcPts val="600"/>
              </a:spcAft>
              <a:defRPr/>
            </a:pPr>
            <a:fld id="{81D60167-4931-47E6-BA6A-407CBD079E47}" type="slidenum">
              <a:rPr lang="en-US" sz="900">
                <a:solidFill>
                  <a:srgbClr val="898989"/>
                </a:solidFill>
                <a:latin typeface="Calibri"/>
              </a:rPr>
              <a:pPr marL="19050" defTabSz="685800">
                <a:spcAft>
                  <a:spcPts val="600"/>
                </a:spcAft>
                <a:defRPr/>
              </a:pPr>
              <a:t>5</a:t>
            </a:fld>
            <a:endParaRPr lang="en-US" sz="900">
              <a:solidFill>
                <a:srgbClr val="898989"/>
              </a:solidFill>
              <a:latin typeface="Calibri"/>
            </a:endParaRPr>
          </a:p>
        </p:txBody>
      </p:sp>
      <p:sp>
        <p:nvSpPr>
          <p:cNvPr id="5" name="Rectangle 4"/>
          <p:cNvSpPr/>
          <p:nvPr/>
        </p:nvSpPr>
        <p:spPr>
          <a:xfrm>
            <a:off x="342901" y="2266316"/>
            <a:ext cx="8529320" cy="410625"/>
          </a:xfrm>
          <a:prstGeom prst="rect">
            <a:avLst/>
          </a:prstGeom>
        </p:spPr>
        <p:txBody>
          <a:bodyPr wrap="square" lIns="68580" tIns="34290" rIns="68580" bIns="34290">
            <a:spAutoFit/>
          </a:bodyPr>
          <a:lstStyle/>
          <a:p>
            <a:pPr>
              <a:spcAft>
                <a:spcPts val="600"/>
              </a:spcAft>
              <a:tabLst>
                <a:tab pos="342900" algn="l"/>
              </a:tabLst>
            </a:pPr>
            <a:endParaRPr lang="en-US" sz="90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600"/>
              </a:spcAft>
            </a:pPr>
            <a:r>
              <a:rPr lang="en-US" sz="800">
                <a:latin typeface="Calibri" panose="020F0502020204030204" pitchFamily="34" charset="0"/>
                <a:ea typeface="Calibri" panose="020F0502020204030204" pitchFamily="34" charset="0"/>
                <a:cs typeface="Times New Roman" panose="02020603050405020304" pitchFamily="18" charset="0"/>
              </a:rPr>
              <a:t> </a:t>
            </a:r>
          </a:p>
        </p:txBody>
      </p:sp>
      <p:graphicFrame>
        <p:nvGraphicFramePr>
          <p:cNvPr id="7" name="Diagram 6"/>
          <p:cNvGraphicFramePr/>
          <p:nvPr>
            <p:extLst>
              <p:ext uri="{D42A27DB-BD31-4B8C-83A1-F6EECF244321}">
                <p14:modId xmlns:p14="http://schemas.microsoft.com/office/powerpoint/2010/main" val="2053489693"/>
              </p:ext>
            </p:extLst>
          </p:nvPr>
        </p:nvGraphicFramePr>
        <p:xfrm>
          <a:off x="777240" y="1161683"/>
          <a:ext cx="7589520" cy="5696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8280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8493692" y="6468530"/>
            <a:ext cx="622300" cy="365125"/>
          </a:xfrm>
        </p:spPr>
        <p:txBody>
          <a:bodyPr/>
          <a:lstStyle/>
          <a:p>
            <a:fld id="{705EA20C-EB36-D147-8309-5DDF707CE72D}" type="slidenum">
              <a:rPr lang="en-US" sz="2000" b="1" smtClean="0"/>
              <a:t>6</a:t>
            </a:fld>
            <a:endParaRPr lang="en-US" sz="2000" b="1" dirty="0"/>
          </a:p>
        </p:txBody>
      </p:sp>
      <p:sp>
        <p:nvSpPr>
          <p:cNvPr id="14" name="TextBox 13"/>
          <p:cNvSpPr txBox="1"/>
          <p:nvPr/>
        </p:nvSpPr>
        <p:spPr>
          <a:xfrm>
            <a:off x="2210136" y="3922118"/>
            <a:ext cx="755335" cy="430887"/>
          </a:xfrm>
          <a:prstGeom prst="rect">
            <a:avLst/>
          </a:prstGeom>
          <a:noFill/>
        </p:spPr>
        <p:txBody>
          <a:bodyPr wrap="none" rtlCol="0">
            <a:spAutoFit/>
          </a:bodyPr>
          <a:lstStyle/>
          <a:p>
            <a:r>
              <a:rPr lang="en-US" sz="2200" dirty="0"/>
              <a:t>1995</a:t>
            </a:r>
          </a:p>
        </p:txBody>
      </p:sp>
      <p:sp>
        <p:nvSpPr>
          <p:cNvPr id="18" name="TextBox 17"/>
          <p:cNvSpPr txBox="1"/>
          <p:nvPr/>
        </p:nvSpPr>
        <p:spPr>
          <a:xfrm>
            <a:off x="8122200" y="6126320"/>
            <a:ext cx="755335" cy="430887"/>
          </a:xfrm>
          <a:prstGeom prst="rect">
            <a:avLst/>
          </a:prstGeom>
          <a:noFill/>
        </p:spPr>
        <p:txBody>
          <a:bodyPr wrap="none" rtlCol="0">
            <a:spAutoFit/>
          </a:bodyPr>
          <a:lstStyle/>
          <a:p>
            <a:r>
              <a:rPr lang="en-US" sz="2200" dirty="0"/>
              <a:t>2065</a:t>
            </a:r>
          </a:p>
        </p:txBody>
      </p:sp>
      <p:sp>
        <p:nvSpPr>
          <p:cNvPr id="3" name="TextBox 2"/>
          <p:cNvSpPr txBox="1"/>
          <p:nvPr/>
        </p:nvSpPr>
        <p:spPr>
          <a:xfrm>
            <a:off x="369001" y="1606712"/>
            <a:ext cx="2055954" cy="646331"/>
          </a:xfrm>
          <a:prstGeom prst="rect">
            <a:avLst/>
          </a:prstGeom>
          <a:noFill/>
        </p:spPr>
        <p:txBody>
          <a:bodyPr wrap="square" rtlCol="0">
            <a:spAutoFit/>
          </a:bodyPr>
          <a:lstStyle/>
          <a:p>
            <a:r>
              <a:rPr lang="en-US" b="1" dirty="0">
                <a:solidFill>
                  <a:srgbClr val="FF0000"/>
                </a:solidFill>
              </a:rPr>
              <a:t>2017 climate change assessment</a:t>
            </a:r>
          </a:p>
        </p:txBody>
      </p:sp>
      <p:sp>
        <p:nvSpPr>
          <p:cNvPr id="33" name="TextBox 32"/>
          <p:cNvSpPr txBox="1"/>
          <p:nvPr/>
        </p:nvSpPr>
        <p:spPr>
          <a:xfrm>
            <a:off x="369000" y="4145504"/>
            <a:ext cx="2055954" cy="646331"/>
          </a:xfrm>
          <a:prstGeom prst="rect">
            <a:avLst/>
          </a:prstGeom>
          <a:noFill/>
        </p:spPr>
        <p:txBody>
          <a:bodyPr wrap="square" rtlCol="0">
            <a:spAutoFit/>
          </a:bodyPr>
          <a:lstStyle/>
          <a:p>
            <a:r>
              <a:rPr lang="en-US" b="1" dirty="0">
                <a:solidFill>
                  <a:srgbClr val="00B050"/>
                </a:solidFill>
              </a:rPr>
              <a:t>2019 climate change assessment</a:t>
            </a:r>
          </a:p>
        </p:txBody>
      </p:sp>
      <p:sp>
        <p:nvSpPr>
          <p:cNvPr id="19" name="Rectangle 18">
            <a:extLst>
              <a:ext uri="{FF2B5EF4-FFF2-40B4-BE49-F238E27FC236}">
                <a16:creationId xmlns:a16="http://schemas.microsoft.com/office/drawing/2014/main" id="{0C1CD374-51E9-4134-B196-B890DEA7EA62}"/>
              </a:ext>
            </a:extLst>
          </p:cNvPr>
          <p:cNvSpPr/>
          <p:nvPr/>
        </p:nvSpPr>
        <p:spPr>
          <a:xfrm>
            <a:off x="6582660" y="5536734"/>
            <a:ext cx="2263487" cy="931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4B90AE0-AACB-4C0D-BCA6-D0A7493F1578}"/>
              </a:ext>
            </a:extLst>
          </p:cNvPr>
          <p:cNvCxnSpPr/>
          <p:nvPr/>
        </p:nvCxnSpPr>
        <p:spPr>
          <a:xfrm flipV="1">
            <a:off x="2569063" y="4620195"/>
            <a:ext cx="6090839" cy="3175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A7E707-4563-4569-8605-3E057EA8228E}"/>
              </a:ext>
            </a:extLst>
          </p:cNvPr>
          <p:cNvGrpSpPr/>
          <p:nvPr/>
        </p:nvGrpSpPr>
        <p:grpSpPr>
          <a:xfrm>
            <a:off x="2587804" y="4342641"/>
            <a:ext cx="728808" cy="555108"/>
            <a:chOff x="2166555" y="5138753"/>
            <a:chExt cx="728808" cy="555108"/>
          </a:xfrm>
        </p:grpSpPr>
        <p:cxnSp>
          <p:nvCxnSpPr>
            <p:cNvPr id="35" name="Straight Connector 34">
              <a:extLst>
                <a:ext uri="{FF2B5EF4-FFF2-40B4-BE49-F238E27FC236}">
                  <a16:creationId xmlns:a16="http://schemas.microsoft.com/office/drawing/2014/main" id="{9109BDC1-776E-46ED-B220-75E1C4189AC4}"/>
                </a:ext>
              </a:extLst>
            </p:cNvPr>
            <p:cNvCxnSpPr>
              <a:cxnSpLocks/>
            </p:cNvCxnSpPr>
            <p:nvPr/>
          </p:nvCxnSpPr>
          <p:spPr>
            <a:xfrm flipV="1">
              <a:off x="2166555"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60017B-34C3-48E2-BC80-4CEAD74CC3A0}"/>
                </a:ext>
              </a:extLst>
            </p:cNvPr>
            <p:cNvCxnSpPr>
              <a:cxnSpLocks/>
            </p:cNvCxnSpPr>
            <p:nvPr/>
          </p:nvCxnSpPr>
          <p:spPr>
            <a:xfrm flipV="1">
              <a:off x="2895363"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CA5872C-F589-4638-AD02-E0D27522837E}"/>
              </a:ext>
            </a:extLst>
          </p:cNvPr>
          <p:cNvGrpSpPr/>
          <p:nvPr/>
        </p:nvGrpSpPr>
        <p:grpSpPr>
          <a:xfrm>
            <a:off x="3316612" y="4342641"/>
            <a:ext cx="728808" cy="555108"/>
            <a:chOff x="2166555" y="5138753"/>
            <a:chExt cx="728808" cy="555108"/>
          </a:xfrm>
        </p:grpSpPr>
        <p:cxnSp>
          <p:nvCxnSpPr>
            <p:cNvPr id="38" name="Straight Connector 37">
              <a:extLst>
                <a:ext uri="{FF2B5EF4-FFF2-40B4-BE49-F238E27FC236}">
                  <a16:creationId xmlns:a16="http://schemas.microsoft.com/office/drawing/2014/main" id="{4D445CF6-B79C-48A3-BAB2-90658A99FB5D}"/>
                </a:ext>
              </a:extLst>
            </p:cNvPr>
            <p:cNvCxnSpPr>
              <a:cxnSpLocks/>
            </p:cNvCxnSpPr>
            <p:nvPr/>
          </p:nvCxnSpPr>
          <p:spPr>
            <a:xfrm flipV="1">
              <a:off x="2166555"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4DC6C1-2AB2-4527-83F0-ED210957F4B5}"/>
                </a:ext>
              </a:extLst>
            </p:cNvPr>
            <p:cNvCxnSpPr>
              <a:cxnSpLocks/>
            </p:cNvCxnSpPr>
            <p:nvPr/>
          </p:nvCxnSpPr>
          <p:spPr>
            <a:xfrm flipV="1">
              <a:off x="2895363"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63FD798-FFFC-4DDD-9DD1-D88A24F881CD}"/>
              </a:ext>
            </a:extLst>
          </p:cNvPr>
          <p:cNvGrpSpPr/>
          <p:nvPr/>
        </p:nvGrpSpPr>
        <p:grpSpPr>
          <a:xfrm>
            <a:off x="4045420" y="4358516"/>
            <a:ext cx="728808" cy="555108"/>
            <a:chOff x="2166555" y="5138753"/>
            <a:chExt cx="728808" cy="555108"/>
          </a:xfrm>
        </p:grpSpPr>
        <p:cxnSp>
          <p:nvCxnSpPr>
            <p:cNvPr id="41" name="Straight Connector 40">
              <a:extLst>
                <a:ext uri="{FF2B5EF4-FFF2-40B4-BE49-F238E27FC236}">
                  <a16:creationId xmlns:a16="http://schemas.microsoft.com/office/drawing/2014/main" id="{29D3E64B-535C-4020-B9AC-112028D59456}"/>
                </a:ext>
              </a:extLst>
            </p:cNvPr>
            <p:cNvCxnSpPr>
              <a:cxnSpLocks/>
            </p:cNvCxnSpPr>
            <p:nvPr/>
          </p:nvCxnSpPr>
          <p:spPr>
            <a:xfrm flipV="1">
              <a:off x="2166555"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39B312-C448-4FB1-A4DD-B6D3424507D5}"/>
                </a:ext>
              </a:extLst>
            </p:cNvPr>
            <p:cNvCxnSpPr>
              <a:cxnSpLocks/>
            </p:cNvCxnSpPr>
            <p:nvPr/>
          </p:nvCxnSpPr>
          <p:spPr>
            <a:xfrm flipV="1">
              <a:off x="2895363"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47013CCE-0BEB-4975-85C3-88F25F3B2378}"/>
              </a:ext>
            </a:extLst>
          </p:cNvPr>
          <p:cNvGrpSpPr/>
          <p:nvPr/>
        </p:nvGrpSpPr>
        <p:grpSpPr>
          <a:xfrm>
            <a:off x="4774228" y="4359007"/>
            <a:ext cx="728808" cy="555108"/>
            <a:chOff x="2166555" y="5138753"/>
            <a:chExt cx="728808" cy="555108"/>
          </a:xfrm>
        </p:grpSpPr>
        <p:cxnSp>
          <p:nvCxnSpPr>
            <p:cNvPr id="44" name="Straight Connector 43">
              <a:extLst>
                <a:ext uri="{FF2B5EF4-FFF2-40B4-BE49-F238E27FC236}">
                  <a16:creationId xmlns:a16="http://schemas.microsoft.com/office/drawing/2014/main" id="{1A55F6B9-8467-4C71-BE8B-7E66ECE80FA0}"/>
                </a:ext>
              </a:extLst>
            </p:cNvPr>
            <p:cNvCxnSpPr>
              <a:cxnSpLocks/>
            </p:cNvCxnSpPr>
            <p:nvPr/>
          </p:nvCxnSpPr>
          <p:spPr>
            <a:xfrm flipV="1">
              <a:off x="2166555"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2522C7-9400-42F5-A4DA-AF51C5FFBFA2}"/>
                </a:ext>
              </a:extLst>
            </p:cNvPr>
            <p:cNvCxnSpPr>
              <a:cxnSpLocks/>
            </p:cNvCxnSpPr>
            <p:nvPr/>
          </p:nvCxnSpPr>
          <p:spPr>
            <a:xfrm flipV="1">
              <a:off x="2895363"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7C6692FA-83AC-4BC6-8A16-C81164DC9C5E}"/>
              </a:ext>
            </a:extLst>
          </p:cNvPr>
          <p:cNvSpPr txBox="1"/>
          <p:nvPr/>
        </p:nvSpPr>
        <p:spPr>
          <a:xfrm>
            <a:off x="2943749" y="3913437"/>
            <a:ext cx="755335" cy="430887"/>
          </a:xfrm>
          <a:prstGeom prst="rect">
            <a:avLst/>
          </a:prstGeom>
          <a:noFill/>
        </p:spPr>
        <p:txBody>
          <a:bodyPr wrap="none" rtlCol="0">
            <a:spAutoFit/>
          </a:bodyPr>
          <a:lstStyle/>
          <a:p>
            <a:r>
              <a:rPr lang="en-US" sz="2200" dirty="0"/>
              <a:t>2005</a:t>
            </a:r>
          </a:p>
        </p:txBody>
      </p:sp>
      <p:sp>
        <p:nvSpPr>
          <p:cNvPr id="47" name="TextBox 46">
            <a:extLst>
              <a:ext uri="{FF2B5EF4-FFF2-40B4-BE49-F238E27FC236}">
                <a16:creationId xmlns:a16="http://schemas.microsoft.com/office/drawing/2014/main" id="{B5C0E382-E277-45EF-8F18-CDE05E71DB09}"/>
              </a:ext>
            </a:extLst>
          </p:cNvPr>
          <p:cNvSpPr txBox="1"/>
          <p:nvPr/>
        </p:nvSpPr>
        <p:spPr>
          <a:xfrm>
            <a:off x="3640555" y="3920077"/>
            <a:ext cx="755335" cy="430887"/>
          </a:xfrm>
          <a:prstGeom prst="rect">
            <a:avLst/>
          </a:prstGeom>
          <a:noFill/>
        </p:spPr>
        <p:txBody>
          <a:bodyPr wrap="none" rtlCol="0">
            <a:spAutoFit/>
          </a:bodyPr>
          <a:lstStyle/>
          <a:p>
            <a:r>
              <a:rPr lang="en-US" sz="2200" dirty="0"/>
              <a:t>2015</a:t>
            </a:r>
          </a:p>
        </p:txBody>
      </p:sp>
      <p:sp>
        <p:nvSpPr>
          <p:cNvPr id="48" name="TextBox 47">
            <a:extLst>
              <a:ext uri="{FF2B5EF4-FFF2-40B4-BE49-F238E27FC236}">
                <a16:creationId xmlns:a16="http://schemas.microsoft.com/office/drawing/2014/main" id="{616B81C2-67B6-4BA9-B3A5-62431DFFF10C}"/>
              </a:ext>
            </a:extLst>
          </p:cNvPr>
          <p:cNvSpPr txBox="1"/>
          <p:nvPr/>
        </p:nvSpPr>
        <p:spPr>
          <a:xfrm>
            <a:off x="4390667" y="3926718"/>
            <a:ext cx="755335" cy="430887"/>
          </a:xfrm>
          <a:prstGeom prst="rect">
            <a:avLst/>
          </a:prstGeom>
          <a:noFill/>
        </p:spPr>
        <p:txBody>
          <a:bodyPr wrap="none" rtlCol="0">
            <a:spAutoFit/>
          </a:bodyPr>
          <a:lstStyle/>
          <a:p>
            <a:r>
              <a:rPr lang="en-US" sz="2200" dirty="0"/>
              <a:t>2025</a:t>
            </a:r>
          </a:p>
        </p:txBody>
      </p:sp>
      <p:sp>
        <p:nvSpPr>
          <p:cNvPr id="49" name="TextBox 48">
            <a:extLst>
              <a:ext uri="{FF2B5EF4-FFF2-40B4-BE49-F238E27FC236}">
                <a16:creationId xmlns:a16="http://schemas.microsoft.com/office/drawing/2014/main" id="{4DEB45E7-EC94-42E0-8E6E-A2453AF46308}"/>
              </a:ext>
            </a:extLst>
          </p:cNvPr>
          <p:cNvSpPr txBox="1"/>
          <p:nvPr/>
        </p:nvSpPr>
        <p:spPr>
          <a:xfrm>
            <a:off x="5101974" y="3920077"/>
            <a:ext cx="755335" cy="430887"/>
          </a:xfrm>
          <a:prstGeom prst="rect">
            <a:avLst/>
          </a:prstGeom>
          <a:noFill/>
        </p:spPr>
        <p:txBody>
          <a:bodyPr wrap="none" rtlCol="0">
            <a:spAutoFit/>
          </a:bodyPr>
          <a:lstStyle/>
          <a:p>
            <a:r>
              <a:rPr lang="en-US" sz="2200" dirty="0"/>
              <a:t>2035</a:t>
            </a:r>
          </a:p>
        </p:txBody>
      </p:sp>
      <p:sp>
        <p:nvSpPr>
          <p:cNvPr id="50" name="TextBox 49">
            <a:extLst>
              <a:ext uri="{FF2B5EF4-FFF2-40B4-BE49-F238E27FC236}">
                <a16:creationId xmlns:a16="http://schemas.microsoft.com/office/drawing/2014/main" id="{EE1AB43F-8F7A-43D6-92E0-599636245DBC}"/>
              </a:ext>
            </a:extLst>
          </p:cNvPr>
          <p:cNvSpPr txBox="1"/>
          <p:nvPr/>
        </p:nvSpPr>
        <p:spPr>
          <a:xfrm>
            <a:off x="5865754" y="3911288"/>
            <a:ext cx="755335" cy="430887"/>
          </a:xfrm>
          <a:prstGeom prst="rect">
            <a:avLst/>
          </a:prstGeom>
          <a:noFill/>
        </p:spPr>
        <p:txBody>
          <a:bodyPr wrap="none" rtlCol="0">
            <a:spAutoFit/>
          </a:bodyPr>
          <a:lstStyle/>
          <a:p>
            <a:r>
              <a:rPr lang="en-US" sz="2200" dirty="0"/>
              <a:t>2045</a:t>
            </a:r>
          </a:p>
        </p:txBody>
      </p:sp>
      <p:sp>
        <p:nvSpPr>
          <p:cNvPr id="51" name="TextBox 50">
            <a:extLst>
              <a:ext uri="{FF2B5EF4-FFF2-40B4-BE49-F238E27FC236}">
                <a16:creationId xmlns:a16="http://schemas.microsoft.com/office/drawing/2014/main" id="{2FB61B4E-C644-45AE-B016-B823818872B3}"/>
              </a:ext>
            </a:extLst>
          </p:cNvPr>
          <p:cNvSpPr txBox="1"/>
          <p:nvPr/>
        </p:nvSpPr>
        <p:spPr>
          <a:xfrm>
            <a:off x="6553922" y="3911288"/>
            <a:ext cx="755335" cy="430887"/>
          </a:xfrm>
          <a:prstGeom prst="rect">
            <a:avLst/>
          </a:prstGeom>
          <a:noFill/>
        </p:spPr>
        <p:txBody>
          <a:bodyPr wrap="none" rtlCol="0">
            <a:spAutoFit/>
          </a:bodyPr>
          <a:lstStyle/>
          <a:p>
            <a:r>
              <a:rPr lang="en-US" sz="2200" dirty="0"/>
              <a:t>2055</a:t>
            </a:r>
          </a:p>
        </p:txBody>
      </p:sp>
      <p:grpSp>
        <p:nvGrpSpPr>
          <p:cNvPr id="53" name="Group 52">
            <a:extLst>
              <a:ext uri="{FF2B5EF4-FFF2-40B4-BE49-F238E27FC236}">
                <a16:creationId xmlns:a16="http://schemas.microsoft.com/office/drawing/2014/main" id="{0DBA9D34-4BB9-45F7-B943-7D1C13CD103C}"/>
              </a:ext>
            </a:extLst>
          </p:cNvPr>
          <p:cNvGrpSpPr/>
          <p:nvPr/>
        </p:nvGrpSpPr>
        <p:grpSpPr>
          <a:xfrm>
            <a:off x="5503101" y="4352907"/>
            <a:ext cx="728808" cy="555108"/>
            <a:chOff x="2166555" y="5138753"/>
            <a:chExt cx="728808" cy="555108"/>
          </a:xfrm>
        </p:grpSpPr>
        <p:cxnSp>
          <p:nvCxnSpPr>
            <p:cNvPr id="54" name="Straight Connector 53">
              <a:extLst>
                <a:ext uri="{FF2B5EF4-FFF2-40B4-BE49-F238E27FC236}">
                  <a16:creationId xmlns:a16="http://schemas.microsoft.com/office/drawing/2014/main" id="{5180DC29-AC52-4621-A9D4-9CA25B3AC43B}"/>
                </a:ext>
              </a:extLst>
            </p:cNvPr>
            <p:cNvCxnSpPr>
              <a:cxnSpLocks/>
            </p:cNvCxnSpPr>
            <p:nvPr/>
          </p:nvCxnSpPr>
          <p:spPr>
            <a:xfrm flipV="1">
              <a:off x="2166555"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E607C54-54C3-4C1A-89D7-259CE6BE49E4}"/>
                </a:ext>
              </a:extLst>
            </p:cNvPr>
            <p:cNvCxnSpPr>
              <a:cxnSpLocks/>
            </p:cNvCxnSpPr>
            <p:nvPr/>
          </p:nvCxnSpPr>
          <p:spPr>
            <a:xfrm flipV="1">
              <a:off x="2895363"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2DC5A87E-A94C-46AA-8CFF-CC6F726B54C8}"/>
              </a:ext>
            </a:extLst>
          </p:cNvPr>
          <p:cNvGrpSpPr/>
          <p:nvPr/>
        </p:nvGrpSpPr>
        <p:grpSpPr>
          <a:xfrm>
            <a:off x="6231844" y="4357605"/>
            <a:ext cx="728808" cy="555108"/>
            <a:chOff x="2166555" y="5138753"/>
            <a:chExt cx="728808" cy="555108"/>
          </a:xfrm>
        </p:grpSpPr>
        <p:cxnSp>
          <p:nvCxnSpPr>
            <p:cNvPr id="57" name="Straight Connector 56">
              <a:extLst>
                <a:ext uri="{FF2B5EF4-FFF2-40B4-BE49-F238E27FC236}">
                  <a16:creationId xmlns:a16="http://schemas.microsoft.com/office/drawing/2014/main" id="{2FD288F5-BAD5-48A7-9D69-F4F6036B1403}"/>
                </a:ext>
              </a:extLst>
            </p:cNvPr>
            <p:cNvCxnSpPr>
              <a:cxnSpLocks/>
            </p:cNvCxnSpPr>
            <p:nvPr/>
          </p:nvCxnSpPr>
          <p:spPr>
            <a:xfrm flipV="1">
              <a:off x="2166555"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70A290-B1D3-42B5-8306-F86AB0BDA265}"/>
                </a:ext>
              </a:extLst>
            </p:cNvPr>
            <p:cNvCxnSpPr>
              <a:cxnSpLocks/>
            </p:cNvCxnSpPr>
            <p:nvPr/>
          </p:nvCxnSpPr>
          <p:spPr>
            <a:xfrm flipV="1">
              <a:off x="2895363"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A52C6943-7F58-4F94-A617-DDD859BBDB9D}"/>
              </a:ext>
            </a:extLst>
          </p:cNvPr>
          <p:cNvSpPr txBox="1"/>
          <p:nvPr/>
        </p:nvSpPr>
        <p:spPr>
          <a:xfrm>
            <a:off x="2185295" y="1257979"/>
            <a:ext cx="755335" cy="430887"/>
          </a:xfrm>
          <a:prstGeom prst="rect">
            <a:avLst/>
          </a:prstGeom>
          <a:noFill/>
        </p:spPr>
        <p:txBody>
          <a:bodyPr wrap="none" rtlCol="0">
            <a:spAutoFit/>
          </a:bodyPr>
          <a:lstStyle/>
          <a:p>
            <a:r>
              <a:rPr lang="en-US" sz="2200" dirty="0"/>
              <a:t>1995</a:t>
            </a:r>
          </a:p>
        </p:txBody>
      </p:sp>
      <p:cxnSp>
        <p:nvCxnSpPr>
          <p:cNvPr id="60" name="Straight Connector 59">
            <a:extLst>
              <a:ext uri="{FF2B5EF4-FFF2-40B4-BE49-F238E27FC236}">
                <a16:creationId xmlns:a16="http://schemas.microsoft.com/office/drawing/2014/main" id="{D88FCF65-282D-4EBC-939C-BE5CAEC3027C}"/>
              </a:ext>
            </a:extLst>
          </p:cNvPr>
          <p:cNvCxnSpPr/>
          <p:nvPr/>
        </p:nvCxnSpPr>
        <p:spPr>
          <a:xfrm flipV="1">
            <a:off x="2544222" y="1956056"/>
            <a:ext cx="6090839" cy="3175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68CD7FA0-B669-45E9-A642-79A326974513}"/>
              </a:ext>
            </a:extLst>
          </p:cNvPr>
          <p:cNvGrpSpPr/>
          <p:nvPr/>
        </p:nvGrpSpPr>
        <p:grpSpPr>
          <a:xfrm>
            <a:off x="2562963" y="1678502"/>
            <a:ext cx="728808" cy="555108"/>
            <a:chOff x="2166555" y="5138753"/>
            <a:chExt cx="728808" cy="555108"/>
          </a:xfrm>
        </p:grpSpPr>
        <p:cxnSp>
          <p:nvCxnSpPr>
            <p:cNvPr id="62" name="Straight Connector 61">
              <a:extLst>
                <a:ext uri="{FF2B5EF4-FFF2-40B4-BE49-F238E27FC236}">
                  <a16:creationId xmlns:a16="http://schemas.microsoft.com/office/drawing/2014/main" id="{E3DC3AC5-BC9C-4E7B-8EA9-320BF727AA08}"/>
                </a:ext>
              </a:extLst>
            </p:cNvPr>
            <p:cNvCxnSpPr>
              <a:cxnSpLocks/>
            </p:cNvCxnSpPr>
            <p:nvPr/>
          </p:nvCxnSpPr>
          <p:spPr>
            <a:xfrm flipV="1">
              <a:off x="2166555"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2C2C5E-DDC2-4565-90F2-B81B86B06B33}"/>
                </a:ext>
              </a:extLst>
            </p:cNvPr>
            <p:cNvCxnSpPr>
              <a:cxnSpLocks/>
            </p:cNvCxnSpPr>
            <p:nvPr/>
          </p:nvCxnSpPr>
          <p:spPr>
            <a:xfrm flipV="1">
              <a:off x="2895363"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235FA8ED-4502-47BA-AA4C-88CF773BF681}"/>
              </a:ext>
            </a:extLst>
          </p:cNvPr>
          <p:cNvGrpSpPr/>
          <p:nvPr/>
        </p:nvGrpSpPr>
        <p:grpSpPr>
          <a:xfrm>
            <a:off x="3291771" y="1678502"/>
            <a:ext cx="728808" cy="555108"/>
            <a:chOff x="2166555" y="5138753"/>
            <a:chExt cx="728808" cy="555108"/>
          </a:xfrm>
        </p:grpSpPr>
        <p:cxnSp>
          <p:nvCxnSpPr>
            <p:cNvPr id="65" name="Straight Connector 64">
              <a:extLst>
                <a:ext uri="{FF2B5EF4-FFF2-40B4-BE49-F238E27FC236}">
                  <a16:creationId xmlns:a16="http://schemas.microsoft.com/office/drawing/2014/main" id="{B10BF993-FDB7-49DB-976F-4EAD69768DE4}"/>
                </a:ext>
              </a:extLst>
            </p:cNvPr>
            <p:cNvCxnSpPr>
              <a:cxnSpLocks/>
            </p:cNvCxnSpPr>
            <p:nvPr/>
          </p:nvCxnSpPr>
          <p:spPr>
            <a:xfrm flipV="1">
              <a:off x="2166555"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B3C0861-C8E1-49B8-8412-54233EA513BF}"/>
                </a:ext>
              </a:extLst>
            </p:cNvPr>
            <p:cNvCxnSpPr>
              <a:cxnSpLocks/>
            </p:cNvCxnSpPr>
            <p:nvPr/>
          </p:nvCxnSpPr>
          <p:spPr>
            <a:xfrm flipV="1">
              <a:off x="2895363"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56AC7D01-12D9-4737-9E4C-7D2D6DEB53D2}"/>
              </a:ext>
            </a:extLst>
          </p:cNvPr>
          <p:cNvGrpSpPr/>
          <p:nvPr/>
        </p:nvGrpSpPr>
        <p:grpSpPr>
          <a:xfrm>
            <a:off x="4020579" y="1694377"/>
            <a:ext cx="728808" cy="555108"/>
            <a:chOff x="2166555" y="5138753"/>
            <a:chExt cx="728808" cy="555108"/>
          </a:xfrm>
        </p:grpSpPr>
        <p:cxnSp>
          <p:nvCxnSpPr>
            <p:cNvPr id="68" name="Straight Connector 67">
              <a:extLst>
                <a:ext uri="{FF2B5EF4-FFF2-40B4-BE49-F238E27FC236}">
                  <a16:creationId xmlns:a16="http://schemas.microsoft.com/office/drawing/2014/main" id="{A655CCE7-0B0B-451A-97BF-6E84AFEEC8E8}"/>
                </a:ext>
              </a:extLst>
            </p:cNvPr>
            <p:cNvCxnSpPr>
              <a:cxnSpLocks/>
            </p:cNvCxnSpPr>
            <p:nvPr/>
          </p:nvCxnSpPr>
          <p:spPr>
            <a:xfrm flipV="1">
              <a:off x="2166555"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5256DC5-EC95-44CA-95D8-61B55B0A7CFE}"/>
                </a:ext>
              </a:extLst>
            </p:cNvPr>
            <p:cNvCxnSpPr>
              <a:cxnSpLocks/>
            </p:cNvCxnSpPr>
            <p:nvPr/>
          </p:nvCxnSpPr>
          <p:spPr>
            <a:xfrm flipV="1">
              <a:off x="2895363"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022E7D4-6B18-4A8D-8D94-0FD3CD86BCA0}"/>
              </a:ext>
            </a:extLst>
          </p:cNvPr>
          <p:cNvGrpSpPr/>
          <p:nvPr/>
        </p:nvGrpSpPr>
        <p:grpSpPr>
          <a:xfrm>
            <a:off x="4749387" y="1694868"/>
            <a:ext cx="728808" cy="555108"/>
            <a:chOff x="2166555" y="5138753"/>
            <a:chExt cx="728808" cy="555108"/>
          </a:xfrm>
        </p:grpSpPr>
        <p:cxnSp>
          <p:nvCxnSpPr>
            <p:cNvPr id="71" name="Straight Connector 70">
              <a:extLst>
                <a:ext uri="{FF2B5EF4-FFF2-40B4-BE49-F238E27FC236}">
                  <a16:creationId xmlns:a16="http://schemas.microsoft.com/office/drawing/2014/main" id="{36812709-3C9C-45C1-9BFE-28159DCC3F6E}"/>
                </a:ext>
              </a:extLst>
            </p:cNvPr>
            <p:cNvCxnSpPr>
              <a:cxnSpLocks/>
            </p:cNvCxnSpPr>
            <p:nvPr/>
          </p:nvCxnSpPr>
          <p:spPr>
            <a:xfrm flipV="1">
              <a:off x="2166555"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82AF45E-F225-4981-BA06-6F51DA6D05FE}"/>
                </a:ext>
              </a:extLst>
            </p:cNvPr>
            <p:cNvCxnSpPr>
              <a:cxnSpLocks/>
            </p:cNvCxnSpPr>
            <p:nvPr/>
          </p:nvCxnSpPr>
          <p:spPr>
            <a:xfrm flipV="1">
              <a:off x="2895363"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D008DC3C-39ED-4A7E-ABA7-5F824D796F8D}"/>
              </a:ext>
            </a:extLst>
          </p:cNvPr>
          <p:cNvSpPr txBox="1"/>
          <p:nvPr/>
        </p:nvSpPr>
        <p:spPr>
          <a:xfrm>
            <a:off x="2918908" y="1249298"/>
            <a:ext cx="755335" cy="430887"/>
          </a:xfrm>
          <a:prstGeom prst="rect">
            <a:avLst/>
          </a:prstGeom>
          <a:noFill/>
        </p:spPr>
        <p:txBody>
          <a:bodyPr wrap="none" rtlCol="0">
            <a:spAutoFit/>
          </a:bodyPr>
          <a:lstStyle/>
          <a:p>
            <a:r>
              <a:rPr lang="en-US" sz="2200" dirty="0"/>
              <a:t>2005</a:t>
            </a:r>
          </a:p>
        </p:txBody>
      </p:sp>
      <p:sp>
        <p:nvSpPr>
          <p:cNvPr id="74" name="TextBox 73">
            <a:extLst>
              <a:ext uri="{FF2B5EF4-FFF2-40B4-BE49-F238E27FC236}">
                <a16:creationId xmlns:a16="http://schemas.microsoft.com/office/drawing/2014/main" id="{A774EBA8-7C1D-4824-B635-BC8C3F88FEFC}"/>
              </a:ext>
            </a:extLst>
          </p:cNvPr>
          <p:cNvSpPr txBox="1"/>
          <p:nvPr/>
        </p:nvSpPr>
        <p:spPr>
          <a:xfrm>
            <a:off x="3615714" y="1255938"/>
            <a:ext cx="755335" cy="430887"/>
          </a:xfrm>
          <a:prstGeom prst="rect">
            <a:avLst/>
          </a:prstGeom>
          <a:noFill/>
        </p:spPr>
        <p:txBody>
          <a:bodyPr wrap="none" rtlCol="0">
            <a:spAutoFit/>
          </a:bodyPr>
          <a:lstStyle/>
          <a:p>
            <a:r>
              <a:rPr lang="en-US" sz="2200" dirty="0"/>
              <a:t>2015</a:t>
            </a:r>
          </a:p>
        </p:txBody>
      </p:sp>
      <p:sp>
        <p:nvSpPr>
          <p:cNvPr id="75" name="TextBox 74">
            <a:extLst>
              <a:ext uri="{FF2B5EF4-FFF2-40B4-BE49-F238E27FC236}">
                <a16:creationId xmlns:a16="http://schemas.microsoft.com/office/drawing/2014/main" id="{DE264898-A891-4EB4-B7A8-8BBE44968FDF}"/>
              </a:ext>
            </a:extLst>
          </p:cNvPr>
          <p:cNvSpPr txBox="1"/>
          <p:nvPr/>
        </p:nvSpPr>
        <p:spPr>
          <a:xfrm>
            <a:off x="4365826" y="1262579"/>
            <a:ext cx="755335" cy="430887"/>
          </a:xfrm>
          <a:prstGeom prst="rect">
            <a:avLst/>
          </a:prstGeom>
          <a:noFill/>
        </p:spPr>
        <p:txBody>
          <a:bodyPr wrap="none" rtlCol="0">
            <a:spAutoFit/>
          </a:bodyPr>
          <a:lstStyle/>
          <a:p>
            <a:r>
              <a:rPr lang="en-US" sz="2200" dirty="0"/>
              <a:t>2025</a:t>
            </a:r>
          </a:p>
        </p:txBody>
      </p:sp>
      <p:sp>
        <p:nvSpPr>
          <p:cNvPr id="76" name="TextBox 75">
            <a:extLst>
              <a:ext uri="{FF2B5EF4-FFF2-40B4-BE49-F238E27FC236}">
                <a16:creationId xmlns:a16="http://schemas.microsoft.com/office/drawing/2014/main" id="{4321AE2A-5EC6-4B25-883C-E6C1814FF9AD}"/>
              </a:ext>
            </a:extLst>
          </p:cNvPr>
          <p:cNvSpPr txBox="1"/>
          <p:nvPr/>
        </p:nvSpPr>
        <p:spPr>
          <a:xfrm>
            <a:off x="5077133" y="1255938"/>
            <a:ext cx="755335" cy="430887"/>
          </a:xfrm>
          <a:prstGeom prst="rect">
            <a:avLst/>
          </a:prstGeom>
          <a:noFill/>
        </p:spPr>
        <p:txBody>
          <a:bodyPr wrap="none" rtlCol="0">
            <a:spAutoFit/>
          </a:bodyPr>
          <a:lstStyle/>
          <a:p>
            <a:r>
              <a:rPr lang="en-US" sz="2200" dirty="0"/>
              <a:t>2035</a:t>
            </a:r>
          </a:p>
        </p:txBody>
      </p:sp>
      <p:sp>
        <p:nvSpPr>
          <p:cNvPr id="77" name="TextBox 76">
            <a:extLst>
              <a:ext uri="{FF2B5EF4-FFF2-40B4-BE49-F238E27FC236}">
                <a16:creationId xmlns:a16="http://schemas.microsoft.com/office/drawing/2014/main" id="{14781A45-AF85-4419-9496-8DD67DF37728}"/>
              </a:ext>
            </a:extLst>
          </p:cNvPr>
          <p:cNvSpPr txBox="1"/>
          <p:nvPr/>
        </p:nvSpPr>
        <p:spPr>
          <a:xfrm>
            <a:off x="5840913" y="1247149"/>
            <a:ext cx="755335" cy="430887"/>
          </a:xfrm>
          <a:prstGeom prst="rect">
            <a:avLst/>
          </a:prstGeom>
          <a:noFill/>
        </p:spPr>
        <p:txBody>
          <a:bodyPr wrap="none" rtlCol="0">
            <a:spAutoFit/>
          </a:bodyPr>
          <a:lstStyle/>
          <a:p>
            <a:r>
              <a:rPr lang="en-US" sz="2200" dirty="0"/>
              <a:t>2045</a:t>
            </a:r>
          </a:p>
        </p:txBody>
      </p:sp>
      <p:sp>
        <p:nvSpPr>
          <p:cNvPr id="78" name="TextBox 77">
            <a:extLst>
              <a:ext uri="{FF2B5EF4-FFF2-40B4-BE49-F238E27FC236}">
                <a16:creationId xmlns:a16="http://schemas.microsoft.com/office/drawing/2014/main" id="{5BFFCF68-A834-45BE-A146-CA211FD926A1}"/>
              </a:ext>
            </a:extLst>
          </p:cNvPr>
          <p:cNvSpPr txBox="1"/>
          <p:nvPr/>
        </p:nvSpPr>
        <p:spPr>
          <a:xfrm>
            <a:off x="6529081" y="1247149"/>
            <a:ext cx="755335" cy="430887"/>
          </a:xfrm>
          <a:prstGeom prst="rect">
            <a:avLst/>
          </a:prstGeom>
          <a:noFill/>
        </p:spPr>
        <p:txBody>
          <a:bodyPr wrap="none" rtlCol="0">
            <a:spAutoFit/>
          </a:bodyPr>
          <a:lstStyle/>
          <a:p>
            <a:r>
              <a:rPr lang="en-US" sz="2200" dirty="0"/>
              <a:t>2055</a:t>
            </a:r>
          </a:p>
        </p:txBody>
      </p:sp>
      <p:grpSp>
        <p:nvGrpSpPr>
          <p:cNvPr id="79" name="Group 78">
            <a:extLst>
              <a:ext uri="{FF2B5EF4-FFF2-40B4-BE49-F238E27FC236}">
                <a16:creationId xmlns:a16="http://schemas.microsoft.com/office/drawing/2014/main" id="{D57D7C7D-F49F-4061-8AC4-7936A6E0D48E}"/>
              </a:ext>
            </a:extLst>
          </p:cNvPr>
          <p:cNvGrpSpPr/>
          <p:nvPr/>
        </p:nvGrpSpPr>
        <p:grpSpPr>
          <a:xfrm>
            <a:off x="5478260" y="1688768"/>
            <a:ext cx="728808" cy="555108"/>
            <a:chOff x="2166555" y="5138753"/>
            <a:chExt cx="728808" cy="555108"/>
          </a:xfrm>
        </p:grpSpPr>
        <p:cxnSp>
          <p:nvCxnSpPr>
            <p:cNvPr id="80" name="Straight Connector 79">
              <a:extLst>
                <a:ext uri="{FF2B5EF4-FFF2-40B4-BE49-F238E27FC236}">
                  <a16:creationId xmlns:a16="http://schemas.microsoft.com/office/drawing/2014/main" id="{ACDC98CC-8035-415C-B09C-856ABDAAB8F3}"/>
                </a:ext>
              </a:extLst>
            </p:cNvPr>
            <p:cNvCxnSpPr>
              <a:cxnSpLocks/>
            </p:cNvCxnSpPr>
            <p:nvPr/>
          </p:nvCxnSpPr>
          <p:spPr>
            <a:xfrm flipV="1">
              <a:off x="2166555"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6B6C2CA-C243-467B-993F-CFB9B77DEF51}"/>
                </a:ext>
              </a:extLst>
            </p:cNvPr>
            <p:cNvCxnSpPr>
              <a:cxnSpLocks/>
            </p:cNvCxnSpPr>
            <p:nvPr/>
          </p:nvCxnSpPr>
          <p:spPr>
            <a:xfrm flipV="1">
              <a:off x="2895363" y="5138753"/>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D34A8472-43EF-48F2-9E74-400E995F5239}"/>
              </a:ext>
            </a:extLst>
          </p:cNvPr>
          <p:cNvCxnSpPr>
            <a:cxnSpLocks/>
          </p:cNvCxnSpPr>
          <p:nvPr/>
        </p:nvCxnSpPr>
        <p:spPr>
          <a:xfrm flipV="1">
            <a:off x="6560082" y="1693466"/>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2A39EE4-7C56-4C6E-A084-F4BC3A1995F4}"/>
              </a:ext>
            </a:extLst>
          </p:cNvPr>
          <p:cNvCxnSpPr>
            <a:cxnSpLocks/>
          </p:cNvCxnSpPr>
          <p:nvPr/>
        </p:nvCxnSpPr>
        <p:spPr>
          <a:xfrm flipV="1">
            <a:off x="6935811" y="1693466"/>
            <a:ext cx="0" cy="5551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Left Brace 27">
            <a:extLst>
              <a:ext uri="{FF2B5EF4-FFF2-40B4-BE49-F238E27FC236}">
                <a16:creationId xmlns:a16="http://schemas.microsoft.com/office/drawing/2014/main" id="{AE405F44-FEDD-45F8-980A-DA92C587BA99}"/>
              </a:ext>
            </a:extLst>
          </p:cNvPr>
          <p:cNvSpPr/>
          <p:nvPr/>
        </p:nvSpPr>
        <p:spPr>
          <a:xfrm rot="16200000">
            <a:off x="3528763" y="1289958"/>
            <a:ext cx="242176" cy="2211258"/>
          </a:xfrm>
          <a:prstGeom prst="leftBrace">
            <a:avLst>
              <a:gd name="adj1" fmla="val 9136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Left Brace 84">
            <a:extLst>
              <a:ext uri="{FF2B5EF4-FFF2-40B4-BE49-F238E27FC236}">
                <a16:creationId xmlns:a16="http://schemas.microsoft.com/office/drawing/2014/main" id="{14961466-B43F-4CE7-AE14-C6130EC2FEA9}"/>
              </a:ext>
            </a:extLst>
          </p:cNvPr>
          <p:cNvSpPr/>
          <p:nvPr/>
        </p:nvSpPr>
        <p:spPr>
          <a:xfrm rot="16200000">
            <a:off x="4102241" y="705657"/>
            <a:ext cx="868823" cy="3984859"/>
          </a:xfrm>
          <a:prstGeom prst="leftBrace">
            <a:avLst>
              <a:gd name="adj1" fmla="val 63409"/>
              <a:gd name="adj2" fmla="val 6408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Left Brace 85">
            <a:extLst>
              <a:ext uri="{FF2B5EF4-FFF2-40B4-BE49-F238E27FC236}">
                <a16:creationId xmlns:a16="http://schemas.microsoft.com/office/drawing/2014/main" id="{EEB23D7C-C34C-4A32-AB4F-091BF2282FBA}"/>
              </a:ext>
            </a:extLst>
          </p:cNvPr>
          <p:cNvSpPr/>
          <p:nvPr/>
        </p:nvSpPr>
        <p:spPr>
          <a:xfrm rot="16200000">
            <a:off x="3519467" y="3932220"/>
            <a:ext cx="242176" cy="2211258"/>
          </a:xfrm>
          <a:prstGeom prst="leftBrace">
            <a:avLst>
              <a:gd name="adj1" fmla="val 91369"/>
              <a:gd name="adj2" fmla="val 4918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Left Brace 86">
            <a:extLst>
              <a:ext uri="{FF2B5EF4-FFF2-40B4-BE49-F238E27FC236}">
                <a16:creationId xmlns:a16="http://schemas.microsoft.com/office/drawing/2014/main" id="{9168E840-D8AD-47F3-BA79-A56168B4CD59}"/>
              </a:ext>
            </a:extLst>
          </p:cNvPr>
          <p:cNvSpPr/>
          <p:nvPr/>
        </p:nvSpPr>
        <p:spPr>
          <a:xfrm rot="16200000">
            <a:off x="3637376" y="3857029"/>
            <a:ext cx="791247" cy="2940076"/>
          </a:xfrm>
          <a:prstGeom prst="leftBrace">
            <a:avLst>
              <a:gd name="adj1" fmla="val 91369"/>
              <a:gd name="adj2" fmla="val 5616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Left Brace 87">
            <a:extLst>
              <a:ext uri="{FF2B5EF4-FFF2-40B4-BE49-F238E27FC236}">
                <a16:creationId xmlns:a16="http://schemas.microsoft.com/office/drawing/2014/main" id="{E8F9BD29-FFE5-4946-9568-31E93555B597}"/>
              </a:ext>
            </a:extLst>
          </p:cNvPr>
          <p:cNvSpPr/>
          <p:nvPr/>
        </p:nvSpPr>
        <p:spPr>
          <a:xfrm rot="16200000">
            <a:off x="3572122" y="3922281"/>
            <a:ext cx="1625763" cy="3644087"/>
          </a:xfrm>
          <a:prstGeom prst="leftBrace">
            <a:avLst>
              <a:gd name="adj1" fmla="val 91369"/>
              <a:gd name="adj2" fmla="val 5273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08247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latin typeface="+mn-lt"/>
              </a:rPr>
              <a:t>Accounting for Changing Conditions</a:t>
            </a:r>
            <a:br>
              <a:rPr lang="en-US" b="1" dirty="0">
                <a:latin typeface="+mn-lt"/>
              </a:rPr>
            </a:br>
            <a:r>
              <a:rPr lang="en-US" sz="2100" dirty="0">
                <a:latin typeface="+mn-lt"/>
              </a:rPr>
              <a:t>Cumulative Assessment of Bay Low Dissolved Oxygen Impacts</a:t>
            </a:r>
            <a:endParaRPr lang="en-US" sz="2700" dirty="0">
              <a:latin typeface="+mn-lt"/>
            </a:endParaRPr>
          </a:p>
        </p:txBody>
      </p:sp>
      <p:sp>
        <p:nvSpPr>
          <p:cNvPr id="3" name="Slide Number Placeholder 2"/>
          <p:cNvSpPr>
            <a:spLocks noGrp="1"/>
          </p:cNvSpPr>
          <p:nvPr>
            <p:ph type="sldNum" sz="quarter" idx="12"/>
          </p:nvPr>
        </p:nvSpPr>
        <p:spPr/>
        <p:txBody>
          <a:bodyPr/>
          <a:lstStyle/>
          <a:p>
            <a:fld id="{5A8328EF-C2C8-4861-B0DA-8100FEBAF165}" type="slidenum">
              <a:rPr lang="en-US" smtClean="0"/>
              <a:t>7</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644" y="1544776"/>
            <a:ext cx="7884706" cy="4948098"/>
          </a:xfrm>
          <a:prstGeom prst="rect">
            <a:avLst/>
          </a:prstGeom>
        </p:spPr>
      </p:pic>
    </p:spTree>
    <p:extLst>
      <p:ext uri="{BB962C8B-B14F-4D97-AF65-F5344CB8AC3E}">
        <p14:creationId xmlns:p14="http://schemas.microsoft.com/office/powerpoint/2010/main" val="1618914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824"/>
          <a:stretch/>
        </p:blipFill>
        <p:spPr>
          <a:xfrm>
            <a:off x="3051017" y="2582405"/>
            <a:ext cx="1873407" cy="2613660"/>
          </a:xfrm>
          <a:prstGeom prst="rect">
            <a:avLst/>
          </a:prstGeom>
        </p:spPr>
      </p:pic>
      <p:sp>
        <p:nvSpPr>
          <p:cNvPr id="232450" name="Rectangle 2"/>
          <p:cNvSpPr>
            <a:spLocks noGrp="1" noChangeArrowheads="1"/>
          </p:cNvSpPr>
          <p:nvPr>
            <p:ph type="title"/>
          </p:nvPr>
        </p:nvSpPr>
        <p:spPr>
          <a:xfrm>
            <a:off x="590550" y="219611"/>
            <a:ext cx="7886700" cy="1325563"/>
          </a:xfrm>
        </p:spPr>
        <p:txBody>
          <a:bodyPr/>
          <a:lstStyle/>
          <a:p>
            <a:r>
              <a:rPr lang="en-US" altLang="en-US" dirty="0"/>
              <a:t>CBP Decision Support System</a:t>
            </a:r>
          </a:p>
        </p:txBody>
      </p:sp>
      <p:pic>
        <p:nvPicPr>
          <p:cNvPr id="232451" name="Picture 3" descr="chesp_s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3810000"/>
            <a:ext cx="10953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324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2209800"/>
            <a:ext cx="1341438"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24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65988" y="2667000"/>
            <a:ext cx="1878012" cy="178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2455" name="Oval 7"/>
          <p:cNvSpPr>
            <a:spLocks noChangeArrowheads="1"/>
          </p:cNvSpPr>
          <p:nvPr/>
        </p:nvSpPr>
        <p:spPr bwMode="auto">
          <a:xfrm>
            <a:off x="304800" y="2667000"/>
            <a:ext cx="1219200" cy="304800"/>
          </a:xfrm>
          <a:prstGeom prst="ellipse">
            <a:avLst/>
          </a:prstGeom>
          <a:solidFill>
            <a:srgbClr val="FEEC02"/>
          </a:solidFill>
          <a:ln w="9525">
            <a:round/>
            <a:headEnd/>
            <a:tailEnd/>
          </a:ln>
          <a:effectLst/>
          <a:scene3d>
            <a:camera prst="legacyObliqueBottom">
              <a:rot lat="20999999" lon="0" rev="0"/>
            </a:camera>
            <a:lightRig rig="legacyFlat3" dir="t"/>
          </a:scene3d>
          <a:sp3d extrusionH="430200" prstMaterial="legacyMatte">
            <a:bevelT w="13500" h="13500" prst="angle"/>
            <a:bevelB w="13500" h="13500" prst="angle"/>
            <a:extrusionClr>
              <a:srgbClr val="FEEC02"/>
            </a:extrusionClr>
            <a:contourClr>
              <a:srgbClr val="FEEC0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dirty="0"/>
          </a:p>
        </p:txBody>
      </p:sp>
      <p:sp>
        <p:nvSpPr>
          <p:cNvPr id="232456" name="Text Box 8"/>
          <p:cNvSpPr txBox="1">
            <a:spLocks noChangeArrowheads="1"/>
          </p:cNvSpPr>
          <p:nvPr/>
        </p:nvSpPr>
        <p:spPr bwMode="auto">
          <a:xfrm>
            <a:off x="533400" y="26670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Data</a:t>
            </a:r>
          </a:p>
        </p:txBody>
      </p:sp>
      <p:sp>
        <p:nvSpPr>
          <p:cNvPr id="232457" name="Text Box 9"/>
          <p:cNvSpPr txBox="1">
            <a:spLocks noChangeArrowheads="1"/>
          </p:cNvSpPr>
          <p:nvPr/>
        </p:nvSpPr>
        <p:spPr bwMode="auto">
          <a:xfrm>
            <a:off x="4038600" y="1600200"/>
            <a:ext cx="1352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Watershed </a:t>
            </a:r>
          </a:p>
          <a:p>
            <a:r>
              <a:rPr lang="en-US" altLang="en-US" dirty="0"/>
              <a:t>Model</a:t>
            </a:r>
          </a:p>
        </p:txBody>
      </p:sp>
      <p:sp>
        <p:nvSpPr>
          <p:cNvPr id="232458" name="Text Box 10"/>
          <p:cNvSpPr txBox="1">
            <a:spLocks noChangeArrowheads="1"/>
          </p:cNvSpPr>
          <p:nvPr/>
        </p:nvSpPr>
        <p:spPr bwMode="auto">
          <a:xfrm>
            <a:off x="5791200" y="1447800"/>
            <a:ext cx="806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Bay </a:t>
            </a:r>
          </a:p>
          <a:p>
            <a:r>
              <a:rPr lang="en-US" altLang="en-US" dirty="0"/>
              <a:t>Model</a:t>
            </a:r>
          </a:p>
        </p:txBody>
      </p:sp>
      <p:sp>
        <p:nvSpPr>
          <p:cNvPr id="232459" name="Text Box 11"/>
          <p:cNvSpPr txBox="1">
            <a:spLocks noChangeArrowheads="1"/>
          </p:cNvSpPr>
          <p:nvPr/>
        </p:nvSpPr>
        <p:spPr bwMode="auto">
          <a:xfrm>
            <a:off x="7086600" y="1371600"/>
            <a:ext cx="14287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Criteria</a:t>
            </a:r>
          </a:p>
          <a:p>
            <a:r>
              <a:rPr lang="en-US" altLang="en-US" dirty="0"/>
              <a:t>Assessment</a:t>
            </a:r>
          </a:p>
          <a:p>
            <a:r>
              <a:rPr lang="en-US" altLang="en-US" dirty="0"/>
              <a:t>Procedures</a:t>
            </a:r>
          </a:p>
        </p:txBody>
      </p:sp>
      <p:sp>
        <p:nvSpPr>
          <p:cNvPr id="232460" name="AutoShape 12"/>
          <p:cNvSpPr>
            <a:spLocks noChangeArrowheads="1"/>
          </p:cNvSpPr>
          <p:nvPr/>
        </p:nvSpPr>
        <p:spPr bwMode="auto">
          <a:xfrm>
            <a:off x="2057400" y="4191000"/>
            <a:ext cx="609600" cy="3048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32461" name="AutoShape 13"/>
          <p:cNvSpPr>
            <a:spLocks noChangeArrowheads="1"/>
          </p:cNvSpPr>
          <p:nvPr/>
        </p:nvSpPr>
        <p:spPr bwMode="auto">
          <a:xfrm>
            <a:off x="4876800" y="3505200"/>
            <a:ext cx="609600" cy="3048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32462" name="AutoShape 14"/>
          <p:cNvSpPr>
            <a:spLocks noChangeArrowheads="1"/>
          </p:cNvSpPr>
          <p:nvPr/>
        </p:nvSpPr>
        <p:spPr bwMode="auto">
          <a:xfrm>
            <a:off x="6705600" y="3886200"/>
            <a:ext cx="609600" cy="3048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32463" name="AutoShape 15"/>
          <p:cNvSpPr>
            <a:spLocks noChangeArrowheads="1"/>
          </p:cNvSpPr>
          <p:nvPr/>
        </p:nvSpPr>
        <p:spPr bwMode="auto">
          <a:xfrm>
            <a:off x="1219200" y="5029200"/>
            <a:ext cx="6629400" cy="685800"/>
          </a:xfrm>
          <a:prstGeom prst="rightArrow">
            <a:avLst>
              <a:gd name="adj1" fmla="val 50000"/>
              <a:gd name="adj2" fmla="val 108571"/>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Effects</a:t>
            </a:r>
          </a:p>
        </p:txBody>
      </p:sp>
      <p:sp>
        <p:nvSpPr>
          <p:cNvPr id="232464" name="AutoShape 16"/>
          <p:cNvSpPr>
            <a:spLocks noChangeArrowheads="1"/>
          </p:cNvSpPr>
          <p:nvPr/>
        </p:nvSpPr>
        <p:spPr bwMode="auto">
          <a:xfrm flipH="1">
            <a:off x="457200" y="5867400"/>
            <a:ext cx="6629400" cy="685800"/>
          </a:xfrm>
          <a:prstGeom prst="rightArrow">
            <a:avLst>
              <a:gd name="adj1" fmla="val 50000"/>
              <a:gd name="adj2" fmla="val 108571"/>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Allocations</a:t>
            </a:r>
          </a:p>
        </p:txBody>
      </p:sp>
      <p:pic>
        <p:nvPicPr>
          <p:cNvPr id="232465" name="Picture 1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000" y="2133600"/>
            <a:ext cx="882650"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2466" name="AutoShape 18"/>
          <p:cNvSpPr>
            <a:spLocks noChangeArrowheads="1"/>
          </p:cNvSpPr>
          <p:nvPr/>
        </p:nvSpPr>
        <p:spPr bwMode="auto">
          <a:xfrm rot="1882380">
            <a:off x="3200400" y="2743200"/>
            <a:ext cx="609600" cy="3048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32467" name="AutoShape 19"/>
          <p:cNvSpPr>
            <a:spLocks noChangeArrowheads="1"/>
          </p:cNvSpPr>
          <p:nvPr/>
        </p:nvSpPr>
        <p:spPr bwMode="auto">
          <a:xfrm rot="-994341">
            <a:off x="1600200" y="2514600"/>
            <a:ext cx="609600" cy="3048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32468" name="AutoShape 20"/>
          <p:cNvSpPr>
            <a:spLocks noChangeArrowheads="1"/>
          </p:cNvSpPr>
          <p:nvPr/>
        </p:nvSpPr>
        <p:spPr bwMode="auto">
          <a:xfrm rot="1416100">
            <a:off x="1606550" y="3455988"/>
            <a:ext cx="1676400" cy="304800"/>
          </a:xfrm>
          <a:prstGeom prst="rightArrow">
            <a:avLst>
              <a:gd name="adj1" fmla="val 50000"/>
              <a:gd name="adj2" fmla="val 1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32469" name="AutoShape 21"/>
          <p:cNvSpPr>
            <a:spLocks noChangeArrowheads="1"/>
          </p:cNvSpPr>
          <p:nvPr/>
        </p:nvSpPr>
        <p:spPr bwMode="auto">
          <a:xfrm rot="4601450">
            <a:off x="1036638" y="3389313"/>
            <a:ext cx="381000" cy="304800"/>
          </a:xfrm>
          <a:prstGeom prst="rightArrow">
            <a:avLst>
              <a:gd name="adj1" fmla="val 50000"/>
              <a:gd name="adj2" fmla="val 31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32470" name="Text Box 22"/>
          <p:cNvSpPr txBox="1">
            <a:spLocks noChangeArrowheads="1"/>
          </p:cNvSpPr>
          <p:nvPr/>
        </p:nvSpPr>
        <p:spPr bwMode="auto">
          <a:xfrm>
            <a:off x="0" y="3886200"/>
            <a:ext cx="990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Airshed</a:t>
            </a:r>
          </a:p>
          <a:p>
            <a:r>
              <a:rPr lang="en-US" altLang="en-US" dirty="0"/>
              <a:t> Model</a:t>
            </a:r>
          </a:p>
        </p:txBody>
      </p:sp>
      <p:sp>
        <p:nvSpPr>
          <p:cNvPr id="232471" name="Text Box 23"/>
          <p:cNvSpPr txBox="1">
            <a:spLocks noChangeArrowheads="1"/>
          </p:cNvSpPr>
          <p:nvPr/>
        </p:nvSpPr>
        <p:spPr bwMode="auto">
          <a:xfrm>
            <a:off x="1905000" y="1524000"/>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Land Use</a:t>
            </a:r>
          </a:p>
          <a:p>
            <a:r>
              <a:rPr lang="en-US" altLang="en-US" dirty="0"/>
              <a:t>Change Model</a:t>
            </a:r>
          </a:p>
        </p:txBody>
      </p:sp>
      <p:sp>
        <p:nvSpPr>
          <p:cNvPr id="2" name="Slide Number Placeholder 1"/>
          <p:cNvSpPr>
            <a:spLocks noGrp="1"/>
          </p:cNvSpPr>
          <p:nvPr>
            <p:ph type="sldNum" sz="quarter" idx="12"/>
          </p:nvPr>
        </p:nvSpPr>
        <p:spPr/>
        <p:txBody>
          <a:bodyPr/>
          <a:lstStyle/>
          <a:p>
            <a:fld id="{0E0C7A7D-2254-4B41-A232-DD13D0DCBE55}" type="slidenum">
              <a:rPr lang="en-US" smtClean="0"/>
              <a:t>8</a:t>
            </a:fld>
            <a:endParaRPr lang="en-US" dirty="0"/>
          </a:p>
        </p:txBody>
      </p:sp>
    </p:spTree>
    <p:extLst>
      <p:ext uri="{BB962C8B-B14F-4D97-AF65-F5344CB8AC3E}">
        <p14:creationId xmlns:p14="http://schemas.microsoft.com/office/powerpoint/2010/main" val="166926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68A38B6-D704-4312-9B18-F0710A654A91}"/>
              </a:ext>
            </a:extLst>
          </p:cNvPr>
          <p:cNvSpPr/>
          <p:nvPr/>
        </p:nvSpPr>
        <p:spPr>
          <a:xfrm>
            <a:off x="3100166" y="1030101"/>
            <a:ext cx="1335157" cy="78900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GCM Selection Process</a:t>
            </a:r>
          </a:p>
        </p:txBody>
      </p:sp>
      <p:sp>
        <p:nvSpPr>
          <p:cNvPr id="7" name="Oval 6">
            <a:extLst>
              <a:ext uri="{FF2B5EF4-FFF2-40B4-BE49-F238E27FC236}">
                <a16:creationId xmlns:a16="http://schemas.microsoft.com/office/drawing/2014/main" id="{CA14FD60-31E0-4AA1-8BF5-7887DFF900BB}"/>
              </a:ext>
            </a:extLst>
          </p:cNvPr>
          <p:cNvSpPr/>
          <p:nvPr/>
        </p:nvSpPr>
        <p:spPr>
          <a:xfrm>
            <a:off x="5356177" y="1728953"/>
            <a:ext cx="1821048" cy="65541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Downscaling Method</a:t>
            </a:r>
          </a:p>
        </p:txBody>
      </p:sp>
      <p:sp>
        <p:nvSpPr>
          <p:cNvPr id="8" name="Oval 7">
            <a:extLst>
              <a:ext uri="{FF2B5EF4-FFF2-40B4-BE49-F238E27FC236}">
                <a16:creationId xmlns:a16="http://schemas.microsoft.com/office/drawing/2014/main" id="{59DD3A81-744F-426F-9F88-D4107A545086}"/>
              </a:ext>
            </a:extLst>
          </p:cNvPr>
          <p:cNvSpPr/>
          <p:nvPr/>
        </p:nvSpPr>
        <p:spPr>
          <a:xfrm>
            <a:off x="98513" y="2228805"/>
            <a:ext cx="1455554" cy="72721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Observed Trends</a:t>
            </a:r>
          </a:p>
        </p:txBody>
      </p:sp>
      <p:sp>
        <p:nvSpPr>
          <p:cNvPr id="10" name="Oval 9">
            <a:extLst>
              <a:ext uri="{FF2B5EF4-FFF2-40B4-BE49-F238E27FC236}">
                <a16:creationId xmlns:a16="http://schemas.microsoft.com/office/drawing/2014/main" id="{7B72077E-331D-4642-947A-AE7FCE14435C}"/>
              </a:ext>
            </a:extLst>
          </p:cNvPr>
          <p:cNvSpPr/>
          <p:nvPr/>
        </p:nvSpPr>
        <p:spPr>
          <a:xfrm>
            <a:off x="1338127" y="3609544"/>
            <a:ext cx="2289062" cy="96592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Process-based response of flow and sediment</a:t>
            </a:r>
          </a:p>
        </p:txBody>
      </p:sp>
      <p:sp>
        <p:nvSpPr>
          <p:cNvPr id="11" name="Oval 10">
            <a:extLst>
              <a:ext uri="{FF2B5EF4-FFF2-40B4-BE49-F238E27FC236}">
                <a16:creationId xmlns:a16="http://schemas.microsoft.com/office/drawing/2014/main" id="{23473C9D-3ED4-4A14-AF8E-0AF21A36D502}"/>
              </a:ext>
            </a:extLst>
          </p:cNvPr>
          <p:cNvSpPr/>
          <p:nvPr/>
        </p:nvSpPr>
        <p:spPr>
          <a:xfrm>
            <a:off x="4439573" y="3613519"/>
            <a:ext cx="2223846" cy="96591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Specified response to flow and sediment</a:t>
            </a:r>
          </a:p>
        </p:txBody>
      </p:sp>
      <p:cxnSp>
        <p:nvCxnSpPr>
          <p:cNvPr id="14" name="Connector: Elbow 13">
            <a:extLst>
              <a:ext uri="{FF2B5EF4-FFF2-40B4-BE49-F238E27FC236}">
                <a16:creationId xmlns:a16="http://schemas.microsoft.com/office/drawing/2014/main" id="{40007737-178A-496A-8883-E3E15E7EE7D0}"/>
              </a:ext>
            </a:extLst>
          </p:cNvPr>
          <p:cNvCxnSpPr>
            <a:cxnSpLocks/>
            <a:stCxn id="6" idx="6"/>
            <a:endCxn id="7" idx="2"/>
          </p:cNvCxnSpPr>
          <p:nvPr/>
        </p:nvCxnSpPr>
        <p:spPr>
          <a:xfrm>
            <a:off x="4435323" y="1424605"/>
            <a:ext cx="920854" cy="632054"/>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426C819-4C17-42FF-AEC1-2A526CF94FEA}"/>
              </a:ext>
            </a:extLst>
          </p:cNvPr>
          <p:cNvCxnSpPr>
            <a:cxnSpLocks/>
            <a:stCxn id="8" idx="6"/>
            <a:endCxn id="101" idx="2"/>
          </p:cNvCxnSpPr>
          <p:nvPr/>
        </p:nvCxnSpPr>
        <p:spPr>
          <a:xfrm>
            <a:off x="1554067" y="2592412"/>
            <a:ext cx="634312" cy="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4A7A87E-5476-4C64-8750-7EE3BB565D9C}"/>
              </a:ext>
            </a:extLst>
          </p:cNvPr>
          <p:cNvCxnSpPr>
            <a:cxnSpLocks/>
            <a:stCxn id="7" idx="4"/>
            <a:endCxn id="101" idx="6"/>
          </p:cNvCxnSpPr>
          <p:nvPr/>
        </p:nvCxnSpPr>
        <p:spPr>
          <a:xfrm rot="5400000">
            <a:off x="5104442" y="1430153"/>
            <a:ext cx="208049" cy="211647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495D281-D10D-4EE2-BE13-AA1D7917A089}"/>
              </a:ext>
            </a:extLst>
          </p:cNvPr>
          <p:cNvCxnSpPr>
            <a:cxnSpLocks/>
            <a:stCxn id="10" idx="6"/>
            <a:endCxn id="11" idx="2"/>
          </p:cNvCxnSpPr>
          <p:nvPr/>
        </p:nvCxnSpPr>
        <p:spPr>
          <a:xfrm>
            <a:off x="3627189" y="4092504"/>
            <a:ext cx="812384" cy="397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5C1D8DD-C6F2-4B21-A9FA-942C958D8598}"/>
              </a:ext>
            </a:extLst>
          </p:cNvPr>
          <p:cNvCxnSpPr>
            <a:cxnSpLocks/>
            <a:stCxn id="11" idx="4"/>
            <a:endCxn id="28" idx="0"/>
          </p:cNvCxnSpPr>
          <p:nvPr/>
        </p:nvCxnSpPr>
        <p:spPr>
          <a:xfrm rot="5400000">
            <a:off x="4932240" y="4327332"/>
            <a:ext cx="367151" cy="87136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9AA9E3F-0135-40F2-BA60-D0C26FD95598}"/>
              </a:ext>
            </a:extLst>
          </p:cNvPr>
          <p:cNvSpPr/>
          <p:nvPr/>
        </p:nvSpPr>
        <p:spPr>
          <a:xfrm>
            <a:off x="3477959" y="4946589"/>
            <a:ext cx="2404349" cy="72530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Estuarine Process-based model</a:t>
            </a:r>
          </a:p>
        </p:txBody>
      </p:sp>
      <p:cxnSp>
        <p:nvCxnSpPr>
          <p:cNvPr id="30" name="Connector: Elbow 29">
            <a:extLst>
              <a:ext uri="{FF2B5EF4-FFF2-40B4-BE49-F238E27FC236}">
                <a16:creationId xmlns:a16="http://schemas.microsoft.com/office/drawing/2014/main" id="{63B2CA7A-1905-4A3D-A1E5-C35932BC2558}"/>
              </a:ext>
            </a:extLst>
          </p:cNvPr>
          <p:cNvCxnSpPr>
            <a:cxnSpLocks/>
            <a:stCxn id="10" idx="3"/>
            <a:endCxn id="28" idx="2"/>
          </p:cNvCxnSpPr>
          <p:nvPr/>
        </p:nvCxnSpPr>
        <p:spPr>
          <a:xfrm rot="16200000" flipH="1">
            <a:off x="2138039" y="3969320"/>
            <a:ext cx="875233" cy="180460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856D90C-01BA-4C0B-B80B-1739791C09E1}"/>
              </a:ext>
            </a:extLst>
          </p:cNvPr>
          <p:cNvSpPr/>
          <p:nvPr/>
        </p:nvSpPr>
        <p:spPr>
          <a:xfrm>
            <a:off x="1032871" y="5950225"/>
            <a:ext cx="2314099" cy="77942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Effect on water quality standards</a:t>
            </a:r>
          </a:p>
        </p:txBody>
      </p:sp>
      <p:cxnSp>
        <p:nvCxnSpPr>
          <p:cNvPr id="36" name="Connector: Elbow 35">
            <a:extLst>
              <a:ext uri="{FF2B5EF4-FFF2-40B4-BE49-F238E27FC236}">
                <a16:creationId xmlns:a16="http://schemas.microsoft.com/office/drawing/2014/main" id="{5253FDF0-7991-43A5-8D02-58DF063BB1FE}"/>
              </a:ext>
            </a:extLst>
          </p:cNvPr>
          <p:cNvCxnSpPr>
            <a:cxnSpLocks/>
            <a:stCxn id="28" idx="3"/>
            <a:endCxn id="33" idx="7"/>
          </p:cNvCxnSpPr>
          <p:nvPr/>
        </p:nvCxnSpPr>
        <p:spPr>
          <a:xfrm rot="5400000">
            <a:off x="3169727" y="5404026"/>
            <a:ext cx="498693" cy="821990"/>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5AB25536-ED22-437F-AED7-2DD9AD10F46B}"/>
              </a:ext>
            </a:extLst>
          </p:cNvPr>
          <p:cNvSpPr/>
          <p:nvPr/>
        </p:nvSpPr>
        <p:spPr>
          <a:xfrm>
            <a:off x="6865686" y="2968312"/>
            <a:ext cx="2127318" cy="83477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Human responses to climate change</a:t>
            </a:r>
          </a:p>
        </p:txBody>
      </p:sp>
      <p:sp>
        <p:nvSpPr>
          <p:cNvPr id="52" name="Oval 51">
            <a:extLst>
              <a:ext uri="{FF2B5EF4-FFF2-40B4-BE49-F238E27FC236}">
                <a16:creationId xmlns:a16="http://schemas.microsoft.com/office/drawing/2014/main" id="{63988C0D-B64E-4ED4-88CB-8E99DFF2F6CC}"/>
              </a:ext>
            </a:extLst>
          </p:cNvPr>
          <p:cNvSpPr/>
          <p:nvPr/>
        </p:nvSpPr>
        <p:spPr>
          <a:xfrm>
            <a:off x="6954079" y="398580"/>
            <a:ext cx="1459394" cy="65165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Scenario selection</a:t>
            </a:r>
          </a:p>
        </p:txBody>
      </p:sp>
      <p:cxnSp>
        <p:nvCxnSpPr>
          <p:cNvPr id="53" name="Connector: Elbow 52">
            <a:extLst>
              <a:ext uri="{FF2B5EF4-FFF2-40B4-BE49-F238E27FC236}">
                <a16:creationId xmlns:a16="http://schemas.microsoft.com/office/drawing/2014/main" id="{B4E6DE16-738D-4E36-B2F5-CCB9B2193BE7}"/>
              </a:ext>
            </a:extLst>
          </p:cNvPr>
          <p:cNvCxnSpPr>
            <a:cxnSpLocks/>
            <a:stCxn id="52" idx="2"/>
            <a:endCxn id="6" idx="0"/>
          </p:cNvCxnSpPr>
          <p:nvPr/>
        </p:nvCxnSpPr>
        <p:spPr>
          <a:xfrm rot="10800000" flipV="1">
            <a:off x="3767745" y="724407"/>
            <a:ext cx="3186334" cy="30569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F77D7EEA-C4FB-46ED-8AFC-32C9D29CFC54}"/>
              </a:ext>
            </a:extLst>
          </p:cNvPr>
          <p:cNvCxnSpPr>
            <a:cxnSpLocks/>
            <a:stCxn id="52" idx="4"/>
            <a:endCxn id="51" idx="0"/>
          </p:cNvCxnSpPr>
          <p:nvPr/>
        </p:nvCxnSpPr>
        <p:spPr>
          <a:xfrm rot="16200000" flipH="1">
            <a:off x="6847521" y="1886487"/>
            <a:ext cx="1918079" cy="24556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861E20CC-0C47-4710-A90C-9C680850CEFE}"/>
              </a:ext>
            </a:extLst>
          </p:cNvPr>
          <p:cNvCxnSpPr>
            <a:cxnSpLocks/>
            <a:stCxn id="51" idx="2"/>
            <a:endCxn id="10" idx="7"/>
          </p:cNvCxnSpPr>
          <p:nvPr/>
        </p:nvCxnSpPr>
        <p:spPr>
          <a:xfrm rot="10800000" flipV="1">
            <a:off x="3291964" y="3385700"/>
            <a:ext cx="3573722" cy="36530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47F4E02-94F8-40A5-9CB0-58386EED5825}"/>
              </a:ext>
            </a:extLst>
          </p:cNvPr>
          <p:cNvCxnSpPr>
            <a:cxnSpLocks/>
            <a:stCxn id="51" idx="3"/>
            <a:endCxn id="11" idx="6"/>
          </p:cNvCxnSpPr>
          <p:nvPr/>
        </p:nvCxnSpPr>
        <p:spPr>
          <a:xfrm rot="5400000">
            <a:off x="6712501" y="3631755"/>
            <a:ext cx="415642" cy="5138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F906CBE-CA26-4A5A-8D42-F417C52DB3C5}"/>
              </a:ext>
            </a:extLst>
          </p:cNvPr>
          <p:cNvCxnSpPr>
            <a:cxnSpLocks/>
            <a:stCxn id="51" idx="4"/>
            <a:endCxn id="28" idx="6"/>
          </p:cNvCxnSpPr>
          <p:nvPr/>
        </p:nvCxnSpPr>
        <p:spPr>
          <a:xfrm rot="5400000">
            <a:off x="6152750" y="3532646"/>
            <a:ext cx="1506154" cy="204703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705A784B-5E62-4607-BD97-69F9EBCAA5BB}"/>
              </a:ext>
            </a:extLst>
          </p:cNvPr>
          <p:cNvSpPr/>
          <p:nvPr/>
        </p:nvSpPr>
        <p:spPr>
          <a:xfrm>
            <a:off x="2188379" y="2133146"/>
            <a:ext cx="1961851" cy="91853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Creation of future climate scenarios</a:t>
            </a:r>
          </a:p>
        </p:txBody>
      </p:sp>
      <p:cxnSp>
        <p:nvCxnSpPr>
          <p:cNvPr id="126" name="Connector: Elbow 125">
            <a:extLst>
              <a:ext uri="{FF2B5EF4-FFF2-40B4-BE49-F238E27FC236}">
                <a16:creationId xmlns:a16="http://schemas.microsoft.com/office/drawing/2014/main" id="{773525EC-344C-480D-8C7A-92C8681F5ACF}"/>
              </a:ext>
            </a:extLst>
          </p:cNvPr>
          <p:cNvCxnSpPr>
            <a:cxnSpLocks/>
            <a:stCxn id="101" idx="3"/>
            <a:endCxn id="10" idx="0"/>
          </p:cNvCxnSpPr>
          <p:nvPr/>
        </p:nvCxnSpPr>
        <p:spPr>
          <a:xfrm rot="16200000" flipH="1">
            <a:off x="2132981" y="3259866"/>
            <a:ext cx="692381" cy="697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88E30E39-F7D8-4EED-8DA1-B4AFD10E036C}"/>
              </a:ext>
            </a:extLst>
          </p:cNvPr>
          <p:cNvSpPr/>
          <p:nvPr/>
        </p:nvSpPr>
        <p:spPr>
          <a:xfrm>
            <a:off x="5105963" y="5963477"/>
            <a:ext cx="2338671" cy="75384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Management Effort Adjustment</a:t>
            </a:r>
          </a:p>
        </p:txBody>
      </p:sp>
      <p:cxnSp>
        <p:nvCxnSpPr>
          <p:cNvPr id="150" name="Connector: Elbow 149">
            <a:extLst>
              <a:ext uri="{FF2B5EF4-FFF2-40B4-BE49-F238E27FC236}">
                <a16:creationId xmlns:a16="http://schemas.microsoft.com/office/drawing/2014/main" id="{2389E109-B79A-4F50-AD29-ADBB77DEA978}"/>
              </a:ext>
            </a:extLst>
          </p:cNvPr>
          <p:cNvCxnSpPr>
            <a:cxnSpLocks/>
            <a:stCxn id="33" idx="6"/>
            <a:endCxn id="144" idx="2"/>
          </p:cNvCxnSpPr>
          <p:nvPr/>
        </p:nvCxnSpPr>
        <p:spPr>
          <a:xfrm>
            <a:off x="3346970" y="6339935"/>
            <a:ext cx="1758993" cy="465"/>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544C259-0278-4A7F-A32C-D6697C09B353}"/>
              </a:ext>
            </a:extLst>
          </p:cNvPr>
          <p:cNvSpPr>
            <a:spLocks noGrp="1"/>
          </p:cNvSpPr>
          <p:nvPr>
            <p:ph type="sldNum" sz="quarter" idx="12"/>
          </p:nvPr>
        </p:nvSpPr>
        <p:spPr/>
        <p:txBody>
          <a:bodyPr/>
          <a:lstStyle/>
          <a:p>
            <a:fld id="{7CA78350-4552-420E-BD14-6B06126264AB}" type="slidenum">
              <a:rPr lang="en-US" smtClean="0"/>
              <a:t>9</a:t>
            </a:fld>
            <a:endParaRPr lang="en-US"/>
          </a:p>
        </p:txBody>
      </p:sp>
      <p:sp>
        <p:nvSpPr>
          <p:cNvPr id="3" name="TextBox 2">
            <a:extLst>
              <a:ext uri="{FF2B5EF4-FFF2-40B4-BE49-F238E27FC236}">
                <a16:creationId xmlns:a16="http://schemas.microsoft.com/office/drawing/2014/main" id="{A132D11A-C67C-436B-82A3-8E37DD8EF952}"/>
              </a:ext>
            </a:extLst>
          </p:cNvPr>
          <p:cNvSpPr txBox="1"/>
          <p:nvPr/>
        </p:nvSpPr>
        <p:spPr>
          <a:xfrm>
            <a:off x="351596" y="503751"/>
            <a:ext cx="2537627" cy="954107"/>
          </a:xfrm>
          <a:prstGeom prst="rect">
            <a:avLst/>
          </a:prstGeom>
          <a:noFill/>
        </p:spPr>
        <p:txBody>
          <a:bodyPr wrap="square" rtlCol="0">
            <a:spAutoFit/>
          </a:bodyPr>
          <a:lstStyle/>
          <a:p>
            <a:r>
              <a:rPr lang="en-US" sz="2800" dirty="0"/>
              <a:t>CBP Climate Analysis System</a:t>
            </a:r>
          </a:p>
        </p:txBody>
      </p:sp>
      <p:pic>
        <p:nvPicPr>
          <p:cNvPr id="29" name="Picture 28">
            <a:extLst>
              <a:ext uri="{FF2B5EF4-FFF2-40B4-BE49-F238E27FC236}">
                <a16:creationId xmlns:a16="http://schemas.microsoft.com/office/drawing/2014/main" id="{9E6312EE-30C9-49FC-BB56-B1F2AC16EB22}"/>
              </a:ext>
            </a:extLst>
          </p:cNvPr>
          <p:cNvPicPr>
            <a:picLocks noChangeAspect="1"/>
          </p:cNvPicPr>
          <p:nvPr/>
        </p:nvPicPr>
        <p:blipFill rotWithShape="1">
          <a:blip r:embed="rId2">
            <a:clrChange>
              <a:clrFrom>
                <a:srgbClr val="FFFFFF"/>
              </a:clrFrom>
              <a:clrTo>
                <a:srgbClr val="FFFFFF">
                  <a:alpha val="0"/>
                </a:srgbClr>
              </a:clrTo>
            </a:clrChange>
          </a:blip>
          <a:srcRect l="2824"/>
          <a:stretch/>
        </p:blipFill>
        <p:spPr>
          <a:xfrm>
            <a:off x="553829" y="3340569"/>
            <a:ext cx="1148501" cy="1602316"/>
          </a:xfrm>
          <a:prstGeom prst="rect">
            <a:avLst/>
          </a:prstGeom>
        </p:spPr>
      </p:pic>
      <p:pic>
        <p:nvPicPr>
          <p:cNvPr id="31" name="Picture 30">
            <a:extLst>
              <a:ext uri="{FF2B5EF4-FFF2-40B4-BE49-F238E27FC236}">
                <a16:creationId xmlns:a16="http://schemas.microsoft.com/office/drawing/2014/main" id="{D0EC3CC1-7CF8-42CC-9B52-E54D8CD9858E}"/>
              </a:ext>
            </a:extLst>
          </p:cNvPr>
          <p:cNvPicPr>
            <a:picLocks noChangeAspect="1"/>
          </p:cNvPicPr>
          <p:nvPr/>
        </p:nvPicPr>
        <p:blipFill rotWithShape="1">
          <a:blip r:embed="rId2">
            <a:clrChange>
              <a:clrFrom>
                <a:srgbClr val="FFFFFF"/>
              </a:clrFrom>
              <a:clrTo>
                <a:srgbClr val="FFFFFF">
                  <a:alpha val="0"/>
                </a:srgbClr>
              </a:clrTo>
            </a:clrChange>
          </a:blip>
          <a:srcRect l="2824"/>
          <a:stretch/>
        </p:blipFill>
        <p:spPr>
          <a:xfrm>
            <a:off x="3834049" y="3150819"/>
            <a:ext cx="1148501" cy="1602316"/>
          </a:xfrm>
          <a:prstGeom prst="rect">
            <a:avLst/>
          </a:prstGeom>
        </p:spPr>
      </p:pic>
      <p:pic>
        <p:nvPicPr>
          <p:cNvPr id="32" name="Picture 5">
            <a:extLst>
              <a:ext uri="{FF2B5EF4-FFF2-40B4-BE49-F238E27FC236}">
                <a16:creationId xmlns:a16="http://schemas.microsoft.com/office/drawing/2014/main" id="{E14E1B4E-0014-4735-869A-38C59D2CB9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3524" y="4530175"/>
            <a:ext cx="831199" cy="155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3499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1419</TotalTime>
  <Words>2198</Words>
  <Application>Microsoft Office PowerPoint</Application>
  <PresentationFormat>On-screen Show (4:3)</PresentationFormat>
  <Paragraphs>548</Paragraphs>
  <Slides>44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Times New Roman</vt:lpstr>
      <vt:lpstr>Wingdings</vt:lpstr>
      <vt:lpstr>Office Theme</vt:lpstr>
      <vt:lpstr>Chesapeake Bay Program Climate Change Modeling</vt:lpstr>
      <vt:lpstr>Climate Change Loads: Nitrogen</vt:lpstr>
      <vt:lpstr>Climate Change Loads: Phosphorus</vt:lpstr>
      <vt:lpstr>PowerPoint Presentation</vt:lpstr>
      <vt:lpstr>CBP Climate Work Plan</vt:lpstr>
      <vt:lpstr>PowerPoint Presentation</vt:lpstr>
      <vt:lpstr>Accounting for Changing Conditions Cumulative Assessment of Bay Low Dissolved Oxygen Impacts</vt:lpstr>
      <vt:lpstr>CBP Decision Support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CBP Climate Work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Shenk</dc:creator>
  <cp:lastModifiedBy>Gary Shenk</cp:lastModifiedBy>
  <cp:revision>70</cp:revision>
  <dcterms:created xsi:type="dcterms:W3CDTF">2018-08-09T13:11:12Z</dcterms:created>
  <dcterms:modified xsi:type="dcterms:W3CDTF">2019-02-07T14:09:48Z</dcterms:modified>
</cp:coreProperties>
</file>